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6858000" cy="9144000" type="screen4x3"/>
  <p:notesSz cx="6858000" cy="9144000"/>
  <p:embeddedFontLst>
    <p:embeddedFont>
      <p:font typeface="Century Gothic" panose="020B0502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fhDkJQjXGKlJ5cHe4o1iCfFM7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89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8" Type="http://customschemas.google.com/relationships/presentationmetadata" Target="metadata"/><Relationship Id="rId10"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c411251e3_0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7c411251e3_0_35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514350" y="1496484"/>
            <a:ext cx="582930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857250" y="4802717"/>
            <a:ext cx="51435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1772577" y="3622015"/>
            <a:ext cx="774911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227798" y="2186121"/>
            <a:ext cx="774911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67916" y="2279653"/>
            <a:ext cx="5915025"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67916" y="6119286"/>
            <a:ext cx="5915025"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72381"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9"/>
          <p:cNvSpPr txBox="1">
            <a:spLocks noGrp="1"/>
          </p:cNvSpPr>
          <p:nvPr>
            <p:ph type="body" idx="2"/>
          </p:nvPr>
        </p:nvSpPr>
        <p:spPr>
          <a:xfrm>
            <a:off x="472381" y="3340100"/>
            <a:ext cx="2901255"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471863" y="2241551"/>
            <a:ext cx="291554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
          <p:cNvSpPr txBox="1">
            <a:spLocks noGrp="1"/>
          </p:cNvSpPr>
          <p:nvPr>
            <p:ph type="body" idx="4"/>
          </p:nvPr>
        </p:nvSpPr>
        <p:spPr>
          <a:xfrm>
            <a:off x="3471863" y="3340100"/>
            <a:ext cx="291554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2915543" y="1316569"/>
            <a:ext cx="3471863" cy="649816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2"/>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2915543" y="1316569"/>
            <a:ext cx="3471863" cy="6498167"/>
          </a:xfrm>
          <a:prstGeom prst="rect">
            <a:avLst/>
          </a:prstGeom>
          <a:noFill/>
          <a:ln>
            <a:noFill/>
          </a:ln>
        </p:spPr>
      </p:sp>
      <p:sp>
        <p:nvSpPr>
          <p:cNvPr id="68" name="Google Shape;68;p13"/>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3"/>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7c411251e3_0_350"/>
          <p:cNvPicPr preferRelativeResize="0"/>
          <p:nvPr/>
        </p:nvPicPr>
        <p:blipFill rotWithShape="1">
          <a:blip r:embed="rId3">
            <a:alphaModFix/>
          </a:blip>
          <a:srcRect l="22129" t="50733" r="23163" b="15443"/>
          <a:stretch/>
        </p:blipFill>
        <p:spPr>
          <a:xfrm>
            <a:off x="85060" y="6642605"/>
            <a:ext cx="6677247" cy="2405702"/>
          </a:xfrm>
          <a:prstGeom prst="rect">
            <a:avLst/>
          </a:prstGeom>
          <a:noFill/>
          <a:ln>
            <a:noFill/>
          </a:ln>
        </p:spPr>
      </p:pic>
      <p:grpSp>
        <p:nvGrpSpPr>
          <p:cNvPr id="176" name="Google Shape;176;g27c411251e3_0_350"/>
          <p:cNvGrpSpPr/>
          <p:nvPr/>
        </p:nvGrpSpPr>
        <p:grpSpPr>
          <a:xfrm>
            <a:off x="53508099" y="52889806"/>
            <a:ext cx="6886768" cy="9282031"/>
            <a:chOff x="106746675" y="105517950"/>
            <a:chExt cx="6886768" cy="9282031"/>
          </a:xfrm>
        </p:grpSpPr>
        <p:sp>
          <p:nvSpPr>
            <p:cNvPr id="177" name="Google Shape;177;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178" name="Google Shape;178;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179" name="Google Shape;179;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0" name="Google Shape;180;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181" name="Google Shape;181;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182" name="Google Shape;182;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183" name="Google Shape;183;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4" name="Google Shape;184;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5" name="Google Shape;185;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186" name="Google Shape;186;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187" name="Google Shape;187;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188" name="Google Shape;188;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189" name="Google Shape;189;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190" name="Google Shape;190;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191" name="Google Shape;191;g27c411251e3_0_350"/>
          <p:cNvGrpSpPr/>
          <p:nvPr/>
        </p:nvGrpSpPr>
        <p:grpSpPr>
          <a:xfrm>
            <a:off x="53508099" y="52889806"/>
            <a:ext cx="6886768" cy="9282031"/>
            <a:chOff x="106746675" y="105517950"/>
            <a:chExt cx="6886768" cy="9282031"/>
          </a:xfrm>
        </p:grpSpPr>
        <p:sp>
          <p:nvSpPr>
            <p:cNvPr id="192" name="Google Shape;192;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193" name="Google Shape;193;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194" name="Google Shape;194;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95" name="Google Shape;195;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196" name="Google Shape;196;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197" name="Google Shape;197;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198" name="Google Shape;198;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99" name="Google Shape;199;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0" name="Google Shape;200;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01" name="Google Shape;201;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02" name="Google Shape;202;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03" name="Google Shape;203;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04" name="Google Shape;204;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05" name="Google Shape;205;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206" name="Google Shape;206;g27c411251e3_0_350"/>
          <p:cNvGrpSpPr/>
          <p:nvPr/>
        </p:nvGrpSpPr>
        <p:grpSpPr>
          <a:xfrm>
            <a:off x="53560486" y="52889806"/>
            <a:ext cx="6886768" cy="9282031"/>
            <a:chOff x="106746675" y="105517950"/>
            <a:chExt cx="6886768" cy="9282031"/>
          </a:xfrm>
        </p:grpSpPr>
        <p:sp>
          <p:nvSpPr>
            <p:cNvPr id="207" name="Google Shape;207;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08" name="Google Shape;208;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09" name="Google Shape;209;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0" name="Google Shape;210;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11" name="Google Shape;211;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12" name="Google Shape;212;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13" name="Google Shape;213;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4" name="Google Shape;214;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15" name="Google Shape;215;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16" name="Google Shape;216;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17" name="Google Shape;217;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18" name="Google Shape;218;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19" name="Google Shape;219;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20" name="Google Shape;220;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221" name="Google Shape;221;g27c411251e3_0_350"/>
          <p:cNvGrpSpPr/>
          <p:nvPr/>
        </p:nvGrpSpPr>
        <p:grpSpPr>
          <a:xfrm>
            <a:off x="53560486" y="52889806"/>
            <a:ext cx="6886768" cy="9282031"/>
            <a:chOff x="106746675" y="105517950"/>
            <a:chExt cx="6886768" cy="9282031"/>
          </a:xfrm>
        </p:grpSpPr>
        <p:sp>
          <p:nvSpPr>
            <p:cNvPr id="222" name="Google Shape;222;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23" name="Google Shape;223;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24" name="Google Shape;224;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5" name="Google Shape;225;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26" name="Google Shape;226;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27" name="Google Shape;227;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28" name="Google Shape;228;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9" name="Google Shape;229;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30" name="Google Shape;230;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31" name="Google Shape;231;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32" name="Google Shape;232;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33" name="Google Shape;233;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34" name="Google Shape;234;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35" name="Google Shape;235;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pic>
        <p:nvPicPr>
          <p:cNvPr id="236" name="Google Shape;236;g27c411251e3_0_350"/>
          <p:cNvPicPr preferRelativeResize="0"/>
          <p:nvPr/>
        </p:nvPicPr>
        <p:blipFill rotWithShape="1">
          <a:blip r:embed="rId5">
            <a:alphaModFix/>
          </a:blip>
          <a:srcRect l="27781" t="27971" r="28810" b="53675"/>
          <a:stretch/>
        </p:blipFill>
        <p:spPr>
          <a:xfrm>
            <a:off x="85060" y="31898"/>
            <a:ext cx="6677247" cy="1933054"/>
          </a:xfrm>
          <a:prstGeom prst="rect">
            <a:avLst/>
          </a:prstGeom>
          <a:noFill/>
          <a:ln>
            <a:noFill/>
          </a:ln>
        </p:spPr>
      </p:pic>
      <p:pic>
        <p:nvPicPr>
          <p:cNvPr id="237" name="Google Shape;237;g27c411251e3_0_350"/>
          <p:cNvPicPr preferRelativeResize="0"/>
          <p:nvPr/>
        </p:nvPicPr>
        <p:blipFill rotWithShape="1">
          <a:blip r:embed="rId6">
            <a:alphaModFix/>
          </a:blip>
          <a:srcRect/>
          <a:stretch/>
        </p:blipFill>
        <p:spPr>
          <a:xfrm>
            <a:off x="5137138" y="7418534"/>
            <a:ext cx="1350336" cy="1341253"/>
          </a:xfrm>
          <a:prstGeom prst="rect">
            <a:avLst/>
          </a:prstGeom>
          <a:noFill/>
          <a:ln>
            <a:noFill/>
          </a:ln>
        </p:spPr>
      </p:pic>
      <p:grpSp>
        <p:nvGrpSpPr>
          <p:cNvPr id="238" name="Google Shape;238;g27c411251e3_0_350"/>
          <p:cNvGrpSpPr/>
          <p:nvPr/>
        </p:nvGrpSpPr>
        <p:grpSpPr>
          <a:xfrm>
            <a:off x="53482699" y="52905681"/>
            <a:ext cx="6886768" cy="9282031"/>
            <a:chOff x="106746675" y="105517950"/>
            <a:chExt cx="6886768" cy="9282031"/>
          </a:xfrm>
        </p:grpSpPr>
        <p:sp>
          <p:nvSpPr>
            <p:cNvPr id="239" name="Google Shape;239;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40" name="Google Shape;240;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41" name="Google Shape;241;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42" name="Google Shape;242;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43" name="Google Shape;243;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44" name="Google Shape;244;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45" name="Google Shape;245;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46" name="Google Shape;246;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47" name="Google Shape;247;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48" name="Google Shape;248;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49" name="Google Shape;249;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50" name="Google Shape;250;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51" name="Google Shape;251;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52" name="Google Shape;252;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sp>
        <p:nvSpPr>
          <p:cNvPr id="253" name="Google Shape;253;g27c411251e3_0_350"/>
          <p:cNvSpPr/>
          <p:nvPr/>
        </p:nvSpPr>
        <p:spPr>
          <a:xfrm>
            <a:off x="183411" y="0"/>
            <a:ext cx="4101600" cy="912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3600" b="1">
                <a:solidFill>
                  <a:srgbClr val="000000"/>
                </a:solidFill>
                <a:latin typeface="Calibri"/>
                <a:ea typeface="Calibri"/>
                <a:cs typeface="Calibri"/>
                <a:sym typeface="Calibri"/>
              </a:rPr>
              <a:t>Woodlawn Post 16</a:t>
            </a:r>
            <a:endParaRPr sz="7200" b="1">
              <a:solidFill>
                <a:srgbClr val="5B9BD5"/>
              </a:solidFill>
              <a:latin typeface="Palatino Linotype"/>
              <a:ea typeface="Palatino Linotype"/>
              <a:cs typeface="Palatino Linotype"/>
              <a:sym typeface="Palatino Linotype"/>
            </a:endParaRPr>
          </a:p>
          <a:p>
            <a:pPr marL="0" marR="0" lvl="0" indent="0" algn="l" rtl="0">
              <a:lnSpc>
                <a:spcPct val="119000"/>
              </a:lnSpc>
              <a:spcBef>
                <a:spcPts val="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p:txBody>
      </p:sp>
      <p:sp>
        <p:nvSpPr>
          <p:cNvPr id="254" name="Google Shape;254;g27c411251e3_0_350"/>
          <p:cNvSpPr/>
          <p:nvPr/>
        </p:nvSpPr>
        <p:spPr>
          <a:xfrm>
            <a:off x="183398" y="504350"/>
            <a:ext cx="4350600" cy="10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dk1"/>
                </a:solidFill>
                <a:latin typeface="Calibri"/>
                <a:ea typeface="Calibri"/>
                <a:cs typeface="Calibri"/>
                <a:sym typeface="Calibri"/>
              </a:rPr>
              <a:t>Spring </a:t>
            </a:r>
            <a:r>
              <a:rPr lang="en-GB" sz="1800" b="1" dirty="0">
                <a:solidFill>
                  <a:schemeClr val="dk1"/>
                </a:solidFill>
                <a:latin typeface="Calibri"/>
                <a:ea typeface="Calibri"/>
                <a:cs typeface="Calibri"/>
                <a:sym typeface="Calibri"/>
              </a:rPr>
              <a:t>B</a:t>
            </a:r>
            <a:r>
              <a:rPr lang="en-GB" sz="1800" b="1" dirty="0" smtClean="0">
                <a:solidFill>
                  <a:schemeClr val="dk1"/>
                </a:solidFill>
                <a:latin typeface="Calibri"/>
                <a:ea typeface="Calibri"/>
                <a:cs typeface="Calibri"/>
                <a:sym typeface="Calibri"/>
              </a:rPr>
              <a:t> 2024 </a:t>
            </a:r>
            <a:r>
              <a:rPr lang="en-GB" sz="1800" b="1" dirty="0">
                <a:solidFill>
                  <a:schemeClr val="dk1"/>
                </a:solidFill>
                <a:latin typeface="Calibri"/>
                <a:ea typeface="Calibri"/>
                <a:cs typeface="Calibri"/>
                <a:sym typeface="Calibri"/>
              </a:rPr>
              <a:t>Curriculum Newsletter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 </a:t>
            </a:r>
            <a:endParaRPr dirty="0"/>
          </a:p>
          <a:p>
            <a:pPr marL="0" marR="0" lvl="0" indent="0" algn="l" rtl="0">
              <a:lnSpc>
                <a:spcPct val="119000"/>
              </a:lnSpc>
              <a:spcBef>
                <a:spcPts val="0"/>
              </a:spcBef>
              <a:spcAft>
                <a:spcPts val="0"/>
              </a:spcAft>
              <a:buNone/>
            </a:pPr>
            <a:endParaRPr sz="800" dirty="0">
              <a:solidFill>
                <a:srgbClr val="000000"/>
              </a:solidFill>
              <a:latin typeface="Calibri"/>
              <a:ea typeface="Calibri"/>
              <a:cs typeface="Calibri"/>
              <a:sym typeface="Calibri"/>
            </a:endParaRPr>
          </a:p>
          <a:p>
            <a:pPr marL="0" marR="0" lvl="0" indent="0" algn="l" rtl="0">
              <a:lnSpc>
                <a:spcPct val="119000"/>
              </a:lnSpc>
              <a:spcBef>
                <a:spcPts val="600"/>
              </a:spcBef>
              <a:spcAft>
                <a:spcPts val="0"/>
              </a:spcAft>
              <a:buNone/>
            </a:pPr>
            <a:r>
              <a:rPr lang="en-GB" sz="800" dirty="0">
                <a:solidFill>
                  <a:srgbClr val="000000"/>
                </a:solidFill>
                <a:latin typeface="Calibri"/>
                <a:ea typeface="Calibri"/>
                <a:cs typeface="Calibri"/>
                <a:sym typeface="Calibri"/>
              </a:rPr>
              <a:t> </a:t>
            </a:r>
            <a:endParaRPr sz="800" dirty="0">
              <a:solidFill>
                <a:srgbClr val="000000"/>
              </a:solidFill>
              <a:latin typeface="Calibri"/>
              <a:ea typeface="Calibri"/>
              <a:cs typeface="Calibri"/>
              <a:sym typeface="Calibri"/>
            </a:endParaRPr>
          </a:p>
        </p:txBody>
      </p:sp>
      <p:sp>
        <p:nvSpPr>
          <p:cNvPr id="255" name="Google Shape;255;g27c411251e3_0_350"/>
          <p:cNvSpPr txBox="1"/>
          <p:nvPr/>
        </p:nvSpPr>
        <p:spPr>
          <a:xfrm>
            <a:off x="186825" y="1837675"/>
            <a:ext cx="3525900" cy="2316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850">
              <a:solidFill>
                <a:schemeClr val="dk1"/>
              </a:solidFill>
            </a:endParaRPr>
          </a:p>
          <a:p>
            <a:pPr marL="0" lvl="0" indent="0" algn="l" rtl="0">
              <a:spcBef>
                <a:spcPts val="0"/>
              </a:spcBef>
              <a:spcAft>
                <a:spcPts val="0"/>
              </a:spcAft>
              <a:buClr>
                <a:schemeClr val="dk1"/>
              </a:buClr>
              <a:buFont typeface="Arial"/>
              <a:buNone/>
            </a:pPr>
            <a:endParaRPr sz="1300">
              <a:solidFill>
                <a:schemeClr val="dk1"/>
              </a:solidFill>
            </a:endParaRPr>
          </a:p>
          <a:p>
            <a:pPr marL="0" marR="0" lvl="0" indent="0" algn="l" rtl="0">
              <a:spcBef>
                <a:spcPts val="0"/>
              </a:spcBef>
              <a:spcAft>
                <a:spcPts val="0"/>
              </a:spcAft>
              <a:buNone/>
            </a:pPr>
            <a:endParaRPr sz="900" b="1" u="sng">
              <a:solidFill>
                <a:schemeClr val="dk1"/>
              </a:solidFill>
            </a:endParaRPr>
          </a:p>
          <a:p>
            <a:pPr marL="0" marR="0" lvl="0" indent="0" algn="l" rtl="0">
              <a:spcBef>
                <a:spcPts val="0"/>
              </a:spcBef>
              <a:spcAft>
                <a:spcPts val="0"/>
              </a:spcAft>
              <a:buNone/>
            </a:pPr>
            <a:endParaRPr sz="1300"/>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g27c411251e3_0_350"/>
          <p:cNvSpPr txBox="1"/>
          <p:nvPr/>
        </p:nvSpPr>
        <p:spPr>
          <a:xfrm>
            <a:off x="3695700" y="2103950"/>
            <a:ext cx="3066600" cy="128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850">
              <a:solidFill>
                <a:schemeClr val="dk1"/>
              </a:solidFill>
            </a:endParaRPr>
          </a:p>
          <a:p>
            <a:pPr marL="0" lvl="0" indent="0" algn="l" rtl="0">
              <a:spcBef>
                <a:spcPts val="0"/>
              </a:spcBef>
              <a:spcAft>
                <a:spcPts val="0"/>
              </a:spcAft>
              <a:buClr>
                <a:schemeClr val="dk1"/>
              </a:buClr>
              <a:buFont typeface="Arial"/>
              <a:buNone/>
            </a:pPr>
            <a:endParaRPr sz="1300">
              <a:solidFill>
                <a:schemeClr val="dk1"/>
              </a:solidFill>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g27c411251e3_0_350"/>
          <p:cNvSpPr/>
          <p:nvPr/>
        </p:nvSpPr>
        <p:spPr>
          <a:xfrm>
            <a:off x="1144575" y="726650"/>
            <a:ext cx="2084400" cy="571800"/>
          </a:xfrm>
          <a:prstGeom prst="rect">
            <a:avLst/>
          </a:prstGeom>
          <a:noFill/>
          <a:ln>
            <a:noFill/>
          </a:ln>
        </p:spPr>
        <p:txBody>
          <a:bodyPr spcFirstLastPara="1" wrap="square" lIns="91425" tIns="45700" rIns="91425" bIns="45700" anchor="t" anchorCtr="0">
            <a:noAutofit/>
          </a:bodyPr>
          <a:lstStyle/>
          <a:p>
            <a:pPr marL="0" marR="0" lvl="0" indent="0" algn="l" rtl="0">
              <a:lnSpc>
                <a:spcPct val="119000"/>
              </a:lnSpc>
              <a:spcBef>
                <a:spcPts val="0"/>
              </a:spcBef>
              <a:spcAft>
                <a:spcPts val="0"/>
              </a:spcAft>
              <a:buNone/>
            </a:pPr>
            <a:r>
              <a:rPr lang="en-GB" sz="2800" b="1">
                <a:latin typeface="Calibri"/>
                <a:ea typeface="Calibri"/>
                <a:cs typeface="Calibri"/>
                <a:sym typeface="Calibri"/>
              </a:rPr>
              <a:t>Class 14 (CJ) </a:t>
            </a:r>
            <a:endParaRPr sz="2800" b="1">
              <a:solidFill>
                <a:srgbClr val="000000"/>
              </a:solidFill>
              <a:latin typeface="Calibri"/>
              <a:ea typeface="Calibri"/>
              <a:cs typeface="Calibri"/>
              <a:sym typeface="Calibri"/>
            </a:endParaRPr>
          </a:p>
        </p:txBody>
      </p:sp>
      <p:sp>
        <p:nvSpPr>
          <p:cNvPr id="258" name="Google Shape;258;g27c411251e3_0_350"/>
          <p:cNvSpPr txBox="1"/>
          <p:nvPr/>
        </p:nvSpPr>
        <p:spPr>
          <a:xfrm>
            <a:off x="183398" y="1516474"/>
            <a:ext cx="3512302" cy="60708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b="1" u="sng" dirty="0">
                <a:solidFill>
                  <a:schemeClr val="dk1"/>
                </a:solidFill>
              </a:rPr>
              <a:t>English </a:t>
            </a:r>
            <a:endParaRPr sz="850" b="1" u="sng" dirty="0">
              <a:solidFill>
                <a:srgbClr val="FF0000"/>
              </a:solidFill>
            </a:endParaRPr>
          </a:p>
          <a:p>
            <a:pPr lvl="0"/>
            <a:r>
              <a:rPr lang="en-GB" sz="850" dirty="0"/>
              <a:t>The students will be following the Equals programme and continuing the study unit ‘Literacy for Life’. This unit is designed to develop the students ability to locate, research and interpret information about a range of events and topics as they make their first steps towards independence. During this five week period we will be studying a range of non-fiction texts, taking part in some speaking and listening activities and visiting our local community for an agreed purpose</a:t>
            </a:r>
            <a:r>
              <a:rPr lang="en-GB" sz="850" dirty="0" smtClean="0"/>
              <a:t>.</a:t>
            </a:r>
          </a:p>
          <a:p>
            <a:pPr lvl="0"/>
            <a:endParaRPr sz="850" dirty="0">
              <a:solidFill>
                <a:schemeClr val="dk1"/>
              </a:solidFill>
            </a:endParaRPr>
          </a:p>
          <a:p>
            <a:pPr marL="0" lvl="0" indent="0" algn="l" rtl="0">
              <a:spcBef>
                <a:spcPts val="0"/>
              </a:spcBef>
              <a:spcAft>
                <a:spcPts val="0"/>
              </a:spcAft>
              <a:buNone/>
            </a:pPr>
            <a:r>
              <a:rPr lang="en-GB" sz="850" b="1" u="sng" dirty="0">
                <a:solidFill>
                  <a:schemeClr val="dk1"/>
                </a:solidFill>
              </a:rPr>
              <a:t>Maths</a:t>
            </a:r>
            <a:endParaRPr sz="850" b="1" u="sng" dirty="0">
              <a:solidFill>
                <a:schemeClr val="dk1"/>
              </a:solidFill>
            </a:endParaRPr>
          </a:p>
          <a:p>
            <a:pPr marL="0" lvl="0" indent="0" algn="l" rtl="0">
              <a:spcBef>
                <a:spcPts val="0"/>
              </a:spcBef>
              <a:spcAft>
                <a:spcPts val="0"/>
              </a:spcAft>
              <a:buNone/>
            </a:pPr>
            <a:r>
              <a:rPr lang="en-GB" sz="850" dirty="0" smtClean="0">
                <a:solidFill>
                  <a:schemeClr val="dk1"/>
                </a:solidFill>
              </a:rPr>
              <a:t>Maths in everyday life - measurement and volume. Pupils will further their ability to read scales on a variety of objects including rulers, thermometers, measuring jugs and weighing scales. They will then put these skills into practise measuring in a range of ways used in everyday life including measuring volumes of liquids and weights of solids especially when cooking.</a:t>
            </a:r>
          </a:p>
          <a:p>
            <a:pPr marL="0" lvl="0" indent="0" algn="l" rtl="0">
              <a:spcBef>
                <a:spcPts val="0"/>
              </a:spcBef>
              <a:spcAft>
                <a:spcPts val="0"/>
              </a:spcAft>
              <a:buNone/>
            </a:pPr>
            <a:endParaRPr lang="en-GB" sz="850" b="1" u="sng" dirty="0">
              <a:solidFill>
                <a:schemeClr val="dk1"/>
              </a:solidFill>
            </a:endParaRPr>
          </a:p>
          <a:p>
            <a:pPr marL="0" lvl="0" indent="0" algn="l" rtl="0">
              <a:spcBef>
                <a:spcPts val="0"/>
              </a:spcBef>
              <a:spcAft>
                <a:spcPts val="0"/>
              </a:spcAft>
              <a:buNone/>
            </a:pPr>
            <a:r>
              <a:rPr lang="en-GB" sz="850" b="1" u="sng" dirty="0" smtClean="0">
                <a:solidFill>
                  <a:schemeClr val="dk1"/>
                </a:solidFill>
              </a:rPr>
              <a:t>Science</a:t>
            </a:r>
            <a:endParaRPr sz="850" b="1" u="sng" dirty="0">
              <a:solidFill>
                <a:schemeClr val="dk1"/>
              </a:solidFill>
            </a:endParaRPr>
          </a:p>
          <a:p>
            <a:pPr marL="0" lvl="0" indent="0" algn="l" rtl="0">
              <a:spcBef>
                <a:spcPts val="0"/>
              </a:spcBef>
              <a:spcAft>
                <a:spcPts val="0"/>
              </a:spcAft>
              <a:buNone/>
            </a:pPr>
            <a:r>
              <a:rPr lang="en-GB" sz="850" dirty="0" smtClean="0">
                <a:solidFill>
                  <a:schemeClr val="dk1"/>
                </a:solidFill>
              </a:rPr>
              <a:t>Our next AQA Unit award for Science will be ‘States of matter and reversible and irreversible changes.’ Pupils will further their understanding of how atoms are arranged in solids, liquids and gases as well as how these arrangements can change as changes of state occur. They will classify changes as reversible and irreversible as well as carry out an investigation into the solubility of everyday of everyday solids.</a:t>
            </a:r>
          </a:p>
          <a:p>
            <a:pPr marL="0" lvl="0" indent="0" algn="l" rtl="0">
              <a:spcBef>
                <a:spcPts val="0"/>
              </a:spcBef>
              <a:spcAft>
                <a:spcPts val="0"/>
              </a:spcAft>
              <a:buNone/>
            </a:pPr>
            <a:endParaRPr sz="850" dirty="0">
              <a:solidFill>
                <a:schemeClr val="dk1"/>
              </a:solidFill>
            </a:endParaRPr>
          </a:p>
          <a:p>
            <a:pPr marL="0" lvl="0" indent="0" algn="l" rtl="0">
              <a:spcBef>
                <a:spcPts val="0"/>
              </a:spcBef>
              <a:spcAft>
                <a:spcPts val="0"/>
              </a:spcAft>
              <a:buClr>
                <a:schemeClr val="dk1"/>
              </a:buClr>
              <a:buSzPts val="850"/>
              <a:buFont typeface="Arial"/>
              <a:buNone/>
            </a:pPr>
            <a:r>
              <a:rPr lang="en-GB" sz="850" b="1" u="sng" dirty="0">
                <a:solidFill>
                  <a:schemeClr val="dk1"/>
                </a:solidFill>
              </a:rPr>
              <a:t>Community Learning </a:t>
            </a:r>
            <a:endParaRPr sz="850" b="1" u="sng" dirty="0">
              <a:solidFill>
                <a:srgbClr val="FF0000"/>
              </a:solidFill>
            </a:endParaRPr>
          </a:p>
          <a:p>
            <a:pPr lvl="0">
              <a:buClr>
                <a:schemeClr val="dk1"/>
              </a:buClr>
            </a:pPr>
            <a:r>
              <a:rPr lang="en-GB" sz="850" dirty="0" smtClean="0"/>
              <a:t>The </a:t>
            </a:r>
            <a:r>
              <a:rPr lang="en-GB" sz="850" dirty="0"/>
              <a:t>group will be continuing to use public transport and on occasion the minibus to travel, they will build their confidence in the community, manage social situations and practice money transactions. Students are encouraged to get involved in the planning of the trips, we will be visiting various town centres, museums and places of interest in the local area. We will be visiting shops and cafes on our trips and students get the chance to bring in some money to buy their lunch or a healthy snack if they wish. The weather is improving but still unpredictable, so suitable clothing is essential on the days of our trips</a:t>
            </a:r>
            <a:r>
              <a:rPr lang="en-GB" sz="850" dirty="0" smtClean="0"/>
              <a:t>.</a:t>
            </a:r>
          </a:p>
          <a:p>
            <a:pPr lvl="0">
              <a:buClr>
                <a:schemeClr val="dk1"/>
              </a:buClr>
            </a:pPr>
            <a:endParaRPr sz="850" dirty="0">
              <a:solidFill>
                <a:schemeClr val="dk1"/>
              </a:solidFill>
              <a:highlight>
                <a:srgbClr val="FFFF00"/>
              </a:highlight>
            </a:endParaRPr>
          </a:p>
          <a:p>
            <a:pPr marL="0" lvl="0" indent="0" algn="l" rtl="0">
              <a:spcBef>
                <a:spcPts val="0"/>
              </a:spcBef>
              <a:spcAft>
                <a:spcPts val="0"/>
              </a:spcAft>
              <a:buNone/>
            </a:pPr>
            <a:r>
              <a:rPr lang="en-GB" sz="850" b="1" u="sng" dirty="0">
                <a:solidFill>
                  <a:schemeClr val="dk1"/>
                </a:solidFill>
              </a:rPr>
              <a:t>Sport in the </a:t>
            </a:r>
            <a:r>
              <a:rPr lang="en-GB" sz="850" b="1" u="sng" dirty="0" smtClean="0">
                <a:solidFill>
                  <a:schemeClr val="dk1"/>
                </a:solidFill>
              </a:rPr>
              <a:t>Community</a:t>
            </a:r>
          </a:p>
          <a:p>
            <a:r>
              <a:rPr lang="en-GB" sz="850" dirty="0">
                <a:solidFill>
                  <a:schemeClr val="tx1"/>
                </a:solidFill>
              </a:rPr>
              <a:t>Pupils will keep on improving their fitness and stamina by continuing to visit Contours gym at Tynemouth pool. Pupils will extend the time spent on the cardio-vascular machines including the treadmill, bike, cross trainer and rowing machine. We will improve our road safety skills while walking to and from the </a:t>
            </a:r>
            <a:r>
              <a:rPr lang="en-GB" sz="850" dirty="0" smtClean="0">
                <a:solidFill>
                  <a:schemeClr val="tx1"/>
                </a:solidFill>
              </a:rPr>
              <a:t>gym.</a:t>
            </a:r>
            <a:endParaRPr sz="850" dirty="0">
              <a:solidFill>
                <a:schemeClr val="tx1"/>
              </a:solidFill>
            </a:endParaRPr>
          </a:p>
        </p:txBody>
      </p:sp>
      <p:sp>
        <p:nvSpPr>
          <p:cNvPr id="259" name="Google Shape;259;g27c411251e3_0_350"/>
          <p:cNvSpPr txBox="1"/>
          <p:nvPr/>
        </p:nvSpPr>
        <p:spPr>
          <a:xfrm>
            <a:off x="3794038" y="1837675"/>
            <a:ext cx="2924413" cy="54168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b="1" u="sng" dirty="0" smtClean="0">
                <a:solidFill>
                  <a:schemeClr val="tx1"/>
                </a:solidFill>
              </a:rPr>
              <a:t>Humanities – R.E.</a:t>
            </a:r>
            <a:endParaRPr sz="850" dirty="0">
              <a:solidFill>
                <a:schemeClr val="tx1"/>
              </a:solidFill>
            </a:endParaRPr>
          </a:p>
          <a:p>
            <a:r>
              <a:rPr lang="en-GB" sz="850" dirty="0">
                <a:solidFill>
                  <a:schemeClr val="tx1"/>
                </a:solidFill>
              </a:rPr>
              <a:t>Pupils will further their understanding of festivals in the </a:t>
            </a:r>
            <a:r>
              <a:rPr lang="en-GB" sz="850" dirty="0" smtClean="0">
                <a:solidFill>
                  <a:schemeClr val="tx1"/>
                </a:solidFill>
              </a:rPr>
              <a:t>Sikh </a:t>
            </a:r>
            <a:r>
              <a:rPr lang="en-GB" sz="850" dirty="0">
                <a:solidFill>
                  <a:schemeClr val="tx1"/>
                </a:solidFill>
              </a:rPr>
              <a:t>and </a:t>
            </a:r>
            <a:r>
              <a:rPr lang="en-GB" sz="850" dirty="0" smtClean="0">
                <a:solidFill>
                  <a:schemeClr val="tx1"/>
                </a:solidFill>
              </a:rPr>
              <a:t>Muslim </a:t>
            </a:r>
            <a:r>
              <a:rPr lang="en-GB" sz="850" dirty="0">
                <a:solidFill>
                  <a:schemeClr val="tx1"/>
                </a:solidFill>
              </a:rPr>
              <a:t>faiths. They will explore the origins of the </a:t>
            </a:r>
            <a:r>
              <a:rPr lang="en-GB" sz="850" dirty="0" smtClean="0">
                <a:solidFill>
                  <a:schemeClr val="tx1"/>
                </a:solidFill>
              </a:rPr>
              <a:t>Sikh </a:t>
            </a:r>
            <a:r>
              <a:rPr lang="en-GB" sz="850" dirty="0">
                <a:solidFill>
                  <a:schemeClr val="tx1"/>
                </a:solidFill>
              </a:rPr>
              <a:t>festival of </a:t>
            </a:r>
            <a:r>
              <a:rPr lang="en-GB" sz="850" dirty="0" smtClean="0">
                <a:solidFill>
                  <a:schemeClr val="tx1"/>
                </a:solidFill>
              </a:rPr>
              <a:t>Holi, research </a:t>
            </a:r>
            <a:r>
              <a:rPr lang="en-GB" sz="850" dirty="0">
                <a:solidFill>
                  <a:schemeClr val="tx1"/>
                </a:solidFill>
              </a:rPr>
              <a:t>how </a:t>
            </a:r>
            <a:r>
              <a:rPr lang="en-GB" sz="850" dirty="0" smtClean="0">
                <a:solidFill>
                  <a:schemeClr val="tx1"/>
                </a:solidFill>
              </a:rPr>
              <a:t>Holi </a:t>
            </a:r>
            <a:r>
              <a:rPr lang="en-GB" sz="850" dirty="0">
                <a:solidFill>
                  <a:schemeClr val="tx1"/>
                </a:solidFill>
              </a:rPr>
              <a:t>is celebrated and </a:t>
            </a:r>
            <a:r>
              <a:rPr lang="en-GB" sz="850" dirty="0" smtClean="0">
                <a:solidFill>
                  <a:schemeClr val="tx1"/>
                </a:solidFill>
              </a:rPr>
              <a:t>make their own Holi colour powders. </a:t>
            </a:r>
            <a:r>
              <a:rPr lang="en-GB" sz="850" dirty="0">
                <a:solidFill>
                  <a:schemeClr val="tx1"/>
                </a:solidFill>
              </a:rPr>
              <a:t>Pupils will then investigate </a:t>
            </a:r>
            <a:r>
              <a:rPr lang="en-GB" sz="850" dirty="0" smtClean="0">
                <a:solidFill>
                  <a:schemeClr val="tx1"/>
                </a:solidFill>
              </a:rPr>
              <a:t>why and how Muslims take part in Ramadan and how they celebrate Eid-al-</a:t>
            </a:r>
            <a:r>
              <a:rPr lang="en-GB" sz="850" dirty="0" err="1" smtClean="0">
                <a:solidFill>
                  <a:schemeClr val="tx1"/>
                </a:solidFill>
              </a:rPr>
              <a:t>Fitr</a:t>
            </a:r>
            <a:r>
              <a:rPr lang="en-GB" sz="850" dirty="0" smtClean="0">
                <a:solidFill>
                  <a:schemeClr val="tx1"/>
                </a:solidFill>
              </a:rPr>
              <a:t> at the end of Ramadan.</a:t>
            </a:r>
          </a:p>
          <a:p>
            <a:endParaRPr sz="850" dirty="0">
              <a:solidFill>
                <a:srgbClr val="FF0000"/>
              </a:solidFill>
            </a:endParaRPr>
          </a:p>
          <a:p>
            <a:pPr marL="0" lvl="0" indent="0" algn="l" rtl="0">
              <a:spcBef>
                <a:spcPts val="0"/>
              </a:spcBef>
              <a:spcAft>
                <a:spcPts val="0"/>
              </a:spcAft>
              <a:buNone/>
            </a:pPr>
            <a:r>
              <a:rPr lang="en-GB" sz="850" b="1" u="sng" dirty="0">
                <a:solidFill>
                  <a:schemeClr val="dk1"/>
                </a:solidFill>
              </a:rPr>
              <a:t>Creativity </a:t>
            </a:r>
            <a:r>
              <a:rPr lang="en-GB" sz="850" b="1" u="sng" dirty="0" smtClean="0">
                <a:solidFill>
                  <a:schemeClr val="tx1"/>
                </a:solidFill>
              </a:rPr>
              <a:t>– Enterprise</a:t>
            </a:r>
          </a:p>
          <a:p>
            <a:r>
              <a:rPr lang="en-GB" sz="850" dirty="0" smtClean="0">
                <a:solidFill>
                  <a:schemeClr val="tx1"/>
                </a:solidFill>
              </a:rPr>
              <a:t>Pupils will be making Easter chocolate </a:t>
            </a:r>
            <a:r>
              <a:rPr lang="en-GB" sz="850" dirty="0">
                <a:solidFill>
                  <a:schemeClr val="tx1"/>
                </a:solidFill>
              </a:rPr>
              <a:t>nests with chocolate eggs </a:t>
            </a:r>
            <a:r>
              <a:rPr lang="en-GB" sz="850" dirty="0" smtClean="0">
                <a:solidFill>
                  <a:schemeClr val="tx1"/>
                </a:solidFill>
              </a:rPr>
              <a:t>to sell during the last week of the half term. They will further their understanding of the production </a:t>
            </a:r>
            <a:r>
              <a:rPr lang="en-GB" sz="850" dirty="0">
                <a:solidFill>
                  <a:schemeClr val="tx1"/>
                </a:solidFill>
              </a:rPr>
              <a:t>line </a:t>
            </a:r>
            <a:r>
              <a:rPr lang="en-GB" sz="850" dirty="0" smtClean="0">
                <a:solidFill>
                  <a:schemeClr val="tx1"/>
                </a:solidFill>
              </a:rPr>
              <a:t>method before being assigned, and carrying out individual jobs towards the making of their Easter nests.</a:t>
            </a:r>
            <a:endParaRPr sz="850" b="1" u="sng" dirty="0">
              <a:solidFill>
                <a:srgbClr val="FF0000"/>
              </a:solidFill>
            </a:endParaRPr>
          </a:p>
          <a:p>
            <a:pPr marL="0" lvl="0" indent="0" algn="l" rtl="0">
              <a:spcBef>
                <a:spcPts val="0"/>
              </a:spcBef>
              <a:spcAft>
                <a:spcPts val="0"/>
              </a:spcAft>
              <a:buNone/>
            </a:pPr>
            <a:endParaRPr sz="850" dirty="0">
              <a:solidFill>
                <a:schemeClr val="dk1"/>
              </a:solidFill>
            </a:endParaRPr>
          </a:p>
          <a:p>
            <a:pPr marL="0" lvl="0" indent="0" algn="l" rtl="0">
              <a:spcBef>
                <a:spcPts val="0"/>
              </a:spcBef>
              <a:spcAft>
                <a:spcPts val="0"/>
              </a:spcAft>
              <a:buNone/>
            </a:pPr>
            <a:r>
              <a:rPr lang="en-GB" sz="850" b="1" u="sng" dirty="0" smtClean="0">
                <a:solidFill>
                  <a:schemeClr val="tx1"/>
                </a:solidFill>
              </a:rPr>
              <a:t>Computing - Creativity</a:t>
            </a:r>
            <a:endParaRPr sz="850" b="1" u="sng" dirty="0">
              <a:solidFill>
                <a:schemeClr val="tx1"/>
              </a:solidFill>
            </a:endParaRPr>
          </a:p>
          <a:p>
            <a:pPr marL="0" lvl="0" indent="0" algn="l" rtl="0">
              <a:spcBef>
                <a:spcPts val="0"/>
              </a:spcBef>
              <a:spcAft>
                <a:spcPts val="0"/>
              </a:spcAft>
              <a:buNone/>
            </a:pPr>
            <a:r>
              <a:rPr lang="en-GB" sz="850" dirty="0" smtClean="0">
                <a:solidFill>
                  <a:schemeClr val="tx1"/>
                </a:solidFill>
              </a:rPr>
              <a:t>Pupils will take part in a Creating stories topic. They will create and design a main character and create a story around a problem that character encounters. They will then use images, photographs (they have taken) and drawing tools to add illustrations to their stories before using programmes to animate their stories.</a:t>
            </a:r>
          </a:p>
          <a:p>
            <a:pPr marL="0" lvl="0" indent="0" algn="l" rtl="0">
              <a:spcBef>
                <a:spcPts val="0"/>
              </a:spcBef>
              <a:spcAft>
                <a:spcPts val="0"/>
              </a:spcAft>
              <a:buNone/>
            </a:pPr>
            <a:endParaRPr sz="850" dirty="0">
              <a:solidFill>
                <a:srgbClr val="FF0000"/>
              </a:solidFill>
            </a:endParaRPr>
          </a:p>
          <a:p>
            <a:pPr marL="0" lvl="0" indent="0" algn="l" rtl="0">
              <a:spcBef>
                <a:spcPts val="0"/>
              </a:spcBef>
              <a:spcAft>
                <a:spcPts val="0"/>
              </a:spcAft>
              <a:buNone/>
            </a:pPr>
            <a:r>
              <a:rPr lang="en-GB" sz="850" b="1" u="sng" dirty="0"/>
              <a:t>Living Skills</a:t>
            </a:r>
            <a:endParaRPr sz="850" b="1" u="sng" dirty="0"/>
          </a:p>
          <a:p>
            <a:r>
              <a:rPr lang="en-GB" sz="850" dirty="0">
                <a:solidFill>
                  <a:schemeClr val="tx1"/>
                </a:solidFill>
              </a:rPr>
              <a:t>Pupils will take part in tasks and activities, in our Bungalow, to identify and use the correct cleaning products, for specific jobs, within the home. They will further their understanding of hazard symbols and how products can be used safely. They will also compare traditional and modern methods of cleaning the home.</a:t>
            </a:r>
            <a:endParaRPr lang="en-GB" sz="850" dirty="0">
              <a:solidFill>
                <a:schemeClr val="tx1"/>
              </a:solidFill>
              <a:highlight>
                <a:srgbClr val="FFFF00"/>
              </a:highlight>
            </a:endParaRPr>
          </a:p>
          <a:p>
            <a:pPr marL="0" lvl="0" indent="0" algn="l" rtl="0">
              <a:spcBef>
                <a:spcPts val="0"/>
              </a:spcBef>
              <a:spcAft>
                <a:spcPts val="0"/>
              </a:spcAft>
              <a:buNone/>
            </a:pPr>
            <a:endParaRPr sz="850" dirty="0"/>
          </a:p>
          <a:p>
            <a:pPr marL="0" lvl="0" indent="0" algn="l" rtl="0">
              <a:spcBef>
                <a:spcPts val="0"/>
              </a:spcBef>
              <a:spcAft>
                <a:spcPts val="0"/>
              </a:spcAft>
              <a:buNone/>
            </a:pPr>
            <a:r>
              <a:rPr lang="en-GB" sz="850" b="1" u="sng" dirty="0" smtClean="0"/>
              <a:t>PSD</a:t>
            </a:r>
          </a:p>
          <a:p>
            <a:pPr marL="0" lvl="0" indent="0" algn="l" rtl="0">
              <a:spcBef>
                <a:spcPts val="0"/>
              </a:spcBef>
              <a:spcAft>
                <a:spcPts val="0"/>
              </a:spcAft>
              <a:buNone/>
            </a:pPr>
            <a:r>
              <a:rPr lang="en-GB" sz="850" dirty="0" smtClean="0"/>
              <a:t>Pupils will further their understanding of the benefits of taking medicines (daily and emergency) and the differences between medicines and ‘drugs’, as well as further developing their knowledge of how alcohol and tobacco can affect the body in a negative way.</a:t>
            </a:r>
            <a:endParaRPr sz="85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2381</Words>
  <Application>Microsoft Office PowerPoint</Application>
  <PresentationFormat>On-screen Show (4:3)</PresentationFormat>
  <Paragraphs>195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Calibri</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Verrall</dc:creator>
  <cp:lastModifiedBy>Siobhan</cp:lastModifiedBy>
  <cp:revision>35</cp:revision>
  <dcterms:created xsi:type="dcterms:W3CDTF">2022-12-12T09:29:32Z</dcterms:created>
  <dcterms:modified xsi:type="dcterms:W3CDTF">2024-02-13T20:52:00Z</dcterms:modified>
</cp:coreProperties>
</file>