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6858000" cy="9144000" type="screen4x3"/>
  <p:notesSz cx="6858000" cy="9144000"/>
  <p:embeddedFontLst>
    <p:embeddedFont>
      <p:font typeface="Calibri" panose="020F0502020204030204" pitchFamily="34" charset="0"/>
      <p:regular r:id="rId4"/>
      <p:bold r:id="rId5"/>
      <p:italic r:id="rId6"/>
      <p:boldItalic r:id="rId7"/>
    </p:embeddedFont>
    <p:embeddedFont>
      <p:font typeface="Palatino Linotype" panose="02040502050505030304" pitchFamily="18"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fhDkJQjXGKlJ5cHe4o1iCfFM7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0" d="100"/>
          <a:sy n="130" d="100"/>
        </p:scale>
        <p:origin x="1110" y="-4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8" Type="http://customschemas.google.com/relationships/presentationmetadata" Target="metadata"/><Relationship Id="rId10"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c411251e3_0_3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7c411251e3_0_35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514350" y="1496484"/>
            <a:ext cx="5829300" cy="31834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857250" y="4802717"/>
            <a:ext cx="5143500" cy="22076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5"/>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1772577" y="3622015"/>
            <a:ext cx="774911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227798" y="2186121"/>
            <a:ext cx="774911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67916" y="2279653"/>
            <a:ext cx="5915025" cy="38036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67916" y="6119286"/>
            <a:ext cx="5915025" cy="20002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7"/>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71488"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3471863"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72381"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72381" y="2241551"/>
            <a:ext cx="2901255"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9"/>
          <p:cNvSpPr txBox="1">
            <a:spLocks noGrp="1"/>
          </p:cNvSpPr>
          <p:nvPr>
            <p:ph type="body" idx="2"/>
          </p:nvPr>
        </p:nvSpPr>
        <p:spPr>
          <a:xfrm>
            <a:off x="472381" y="3340100"/>
            <a:ext cx="2901255"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3471863" y="2241551"/>
            <a:ext cx="2915543"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9"/>
          <p:cNvSpPr txBox="1">
            <a:spLocks noGrp="1"/>
          </p:cNvSpPr>
          <p:nvPr>
            <p:ph type="body" idx="4"/>
          </p:nvPr>
        </p:nvSpPr>
        <p:spPr>
          <a:xfrm>
            <a:off x="3471863" y="3340100"/>
            <a:ext cx="2915543"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2915543" y="1316569"/>
            <a:ext cx="3471863" cy="649816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2"/>
          <p:cNvSpPr txBox="1">
            <a:spLocks noGrp="1"/>
          </p:cNvSpPr>
          <p:nvPr>
            <p:ph type="body" idx="2"/>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2"/>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2915543" y="1316569"/>
            <a:ext cx="3471863" cy="6498167"/>
          </a:xfrm>
          <a:prstGeom prst="rect">
            <a:avLst/>
          </a:prstGeom>
          <a:noFill/>
          <a:ln>
            <a:noFill/>
          </a:ln>
        </p:spPr>
      </p:sp>
      <p:sp>
        <p:nvSpPr>
          <p:cNvPr id="68" name="Google Shape;68;p13"/>
          <p:cNvSpPr txBox="1">
            <a:spLocks noGrp="1"/>
          </p:cNvSpPr>
          <p:nvPr>
            <p:ph type="body" idx="1"/>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3"/>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7c411251e3_0_350"/>
          <p:cNvPicPr preferRelativeResize="0"/>
          <p:nvPr/>
        </p:nvPicPr>
        <p:blipFill rotWithShape="1">
          <a:blip r:embed="rId3">
            <a:alphaModFix/>
          </a:blip>
          <a:srcRect l="22129" t="50733" r="23163" b="15443"/>
          <a:stretch/>
        </p:blipFill>
        <p:spPr>
          <a:xfrm>
            <a:off x="85060" y="6642605"/>
            <a:ext cx="6677247" cy="2405702"/>
          </a:xfrm>
          <a:prstGeom prst="rect">
            <a:avLst/>
          </a:prstGeom>
          <a:noFill/>
          <a:ln>
            <a:noFill/>
          </a:ln>
        </p:spPr>
      </p:pic>
      <p:grpSp>
        <p:nvGrpSpPr>
          <p:cNvPr id="176" name="Google Shape;176;g27c411251e3_0_350"/>
          <p:cNvGrpSpPr/>
          <p:nvPr/>
        </p:nvGrpSpPr>
        <p:grpSpPr>
          <a:xfrm>
            <a:off x="53508099" y="52889806"/>
            <a:ext cx="6886768" cy="9282031"/>
            <a:chOff x="106746675" y="105517950"/>
            <a:chExt cx="6886768" cy="9282031"/>
          </a:xfrm>
        </p:grpSpPr>
        <p:sp>
          <p:nvSpPr>
            <p:cNvPr id="177" name="Google Shape;177;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178" name="Google Shape;178;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179" name="Google Shape;179;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0" name="Google Shape;180;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181" name="Google Shape;181;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182" name="Google Shape;182;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183" name="Google Shape;183;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4" name="Google Shape;184;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85" name="Google Shape;185;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186" name="Google Shape;186;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187" name="Google Shape;187;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188" name="Google Shape;188;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189" name="Google Shape;189;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190" name="Google Shape;190;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grpSp>
        <p:nvGrpSpPr>
          <p:cNvPr id="191" name="Google Shape;191;g27c411251e3_0_350"/>
          <p:cNvGrpSpPr/>
          <p:nvPr/>
        </p:nvGrpSpPr>
        <p:grpSpPr>
          <a:xfrm>
            <a:off x="53508099" y="52889806"/>
            <a:ext cx="6886768" cy="9282031"/>
            <a:chOff x="106746675" y="105517950"/>
            <a:chExt cx="6886768" cy="9282031"/>
          </a:xfrm>
        </p:grpSpPr>
        <p:sp>
          <p:nvSpPr>
            <p:cNvPr id="192" name="Google Shape;192;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193" name="Google Shape;193;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194" name="Google Shape;194;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95" name="Google Shape;195;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196" name="Google Shape;196;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197" name="Google Shape;197;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198" name="Google Shape;198;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99" name="Google Shape;199;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00" name="Google Shape;200;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201" name="Google Shape;201;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202" name="Google Shape;202;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203" name="Google Shape;203;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204" name="Google Shape;204;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205" name="Google Shape;205;g27c411251e3_0_350"/>
          <p:cNvSpPr txBox="1"/>
          <p:nvPr/>
        </p:nvSpPr>
        <p:spPr>
          <a:xfrm>
            <a:off x="-53201888"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grpSp>
        <p:nvGrpSpPr>
          <p:cNvPr id="206" name="Google Shape;206;g27c411251e3_0_350"/>
          <p:cNvGrpSpPr/>
          <p:nvPr/>
        </p:nvGrpSpPr>
        <p:grpSpPr>
          <a:xfrm>
            <a:off x="53560486" y="52889806"/>
            <a:ext cx="6886768" cy="9282031"/>
            <a:chOff x="106746675" y="105517950"/>
            <a:chExt cx="6886768" cy="9282031"/>
          </a:xfrm>
        </p:grpSpPr>
        <p:sp>
          <p:nvSpPr>
            <p:cNvPr id="207" name="Google Shape;207;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208" name="Google Shape;208;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209" name="Google Shape;209;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10" name="Google Shape;210;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211" name="Google Shape;211;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212" name="Google Shape;212;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213" name="Google Shape;213;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14" name="Google Shape;214;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15" name="Google Shape;215;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216" name="Google Shape;216;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217" name="Google Shape;217;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218" name="Google Shape;218;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219" name="Google Shape;219;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220" name="Google Shape;220;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grpSp>
        <p:nvGrpSpPr>
          <p:cNvPr id="221" name="Google Shape;221;g27c411251e3_0_350"/>
          <p:cNvGrpSpPr/>
          <p:nvPr/>
        </p:nvGrpSpPr>
        <p:grpSpPr>
          <a:xfrm>
            <a:off x="53560486" y="52889806"/>
            <a:ext cx="6886768" cy="9282031"/>
            <a:chOff x="106746675" y="105517950"/>
            <a:chExt cx="6886768" cy="9282031"/>
          </a:xfrm>
        </p:grpSpPr>
        <p:sp>
          <p:nvSpPr>
            <p:cNvPr id="222" name="Google Shape;222;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223" name="Google Shape;223;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224" name="Google Shape;224;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25" name="Google Shape;225;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226" name="Google Shape;226;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227" name="Google Shape;227;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228" name="Google Shape;228;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29" name="Google Shape;229;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30" name="Google Shape;230;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231" name="Google Shape;231;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232" name="Google Shape;232;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233" name="Google Shape;233;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234" name="Google Shape;234;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235" name="Google Shape;235;g27c411251e3_0_350"/>
          <p:cNvSpPr txBox="1"/>
          <p:nvPr/>
        </p:nvSpPr>
        <p:spPr>
          <a:xfrm>
            <a:off x="-53254275" y="-52590700"/>
            <a:ext cx="76278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pic>
        <p:nvPicPr>
          <p:cNvPr id="236" name="Google Shape;236;g27c411251e3_0_350"/>
          <p:cNvPicPr preferRelativeResize="0"/>
          <p:nvPr/>
        </p:nvPicPr>
        <p:blipFill rotWithShape="1">
          <a:blip r:embed="rId5">
            <a:alphaModFix/>
          </a:blip>
          <a:srcRect l="27781" t="27971" r="28810" b="53675"/>
          <a:stretch/>
        </p:blipFill>
        <p:spPr>
          <a:xfrm>
            <a:off x="85060" y="31898"/>
            <a:ext cx="6677247" cy="1933054"/>
          </a:xfrm>
          <a:prstGeom prst="rect">
            <a:avLst/>
          </a:prstGeom>
          <a:noFill/>
          <a:ln>
            <a:noFill/>
          </a:ln>
        </p:spPr>
      </p:pic>
      <p:pic>
        <p:nvPicPr>
          <p:cNvPr id="237" name="Google Shape;237;g27c411251e3_0_350"/>
          <p:cNvPicPr preferRelativeResize="0"/>
          <p:nvPr/>
        </p:nvPicPr>
        <p:blipFill rotWithShape="1">
          <a:blip r:embed="rId6">
            <a:alphaModFix/>
          </a:blip>
          <a:srcRect/>
          <a:stretch/>
        </p:blipFill>
        <p:spPr>
          <a:xfrm>
            <a:off x="85060" y="7547611"/>
            <a:ext cx="1350336" cy="1341253"/>
          </a:xfrm>
          <a:prstGeom prst="rect">
            <a:avLst/>
          </a:prstGeom>
          <a:noFill/>
          <a:ln>
            <a:noFill/>
          </a:ln>
        </p:spPr>
      </p:pic>
      <p:grpSp>
        <p:nvGrpSpPr>
          <p:cNvPr id="238" name="Google Shape;238;g27c411251e3_0_350"/>
          <p:cNvGrpSpPr/>
          <p:nvPr/>
        </p:nvGrpSpPr>
        <p:grpSpPr>
          <a:xfrm>
            <a:off x="53482699" y="52905681"/>
            <a:ext cx="6886768" cy="9282031"/>
            <a:chOff x="106746675" y="105517950"/>
            <a:chExt cx="6886768" cy="9282031"/>
          </a:xfrm>
        </p:grpSpPr>
        <p:sp>
          <p:nvSpPr>
            <p:cNvPr id="239" name="Google Shape;239;g27c411251e3_0_350"/>
            <p:cNvSpPr txBox="1"/>
            <p:nvPr/>
          </p:nvSpPr>
          <p:spPr>
            <a:xfrm>
              <a:off x="106851450" y="105517950"/>
              <a:ext cx="4741200" cy="78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GB" sz="3600" b="1" i="0" u="none" strike="noStrike" cap="none">
                  <a:solidFill>
                    <a:srgbClr val="000000"/>
                  </a:solidFill>
                  <a:latin typeface="Calibri"/>
                  <a:ea typeface="Calibri"/>
                  <a:cs typeface="Calibri"/>
                  <a:sym typeface="Calibri"/>
                </a:rPr>
                <a:t>Woodlawn Post 16</a:t>
              </a:r>
              <a:endParaRPr sz="1800" b="0" i="0" u="none" strike="noStrike" cap="none">
                <a:solidFill>
                  <a:schemeClr val="dk1"/>
                </a:solidFill>
                <a:latin typeface="Arial"/>
                <a:ea typeface="Arial"/>
                <a:cs typeface="Arial"/>
                <a:sym typeface="Arial"/>
              </a:endParaRPr>
            </a:p>
          </p:txBody>
        </p:sp>
        <p:sp>
          <p:nvSpPr>
            <p:cNvPr id="240" name="Google Shape;240;g27c411251e3_0_350"/>
            <p:cNvSpPr txBox="1"/>
            <p:nvPr/>
          </p:nvSpPr>
          <p:spPr>
            <a:xfrm>
              <a:off x="106829443" y="105953979"/>
              <a:ext cx="6804000" cy="14451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GB" sz="1600" b="1" i="0" u="none" strike="noStrike" cap="none">
                  <a:solidFill>
                    <a:srgbClr val="000000"/>
                  </a:solidFill>
                  <a:latin typeface="Calibri"/>
                  <a:ea typeface="Calibri"/>
                  <a:cs typeface="Calibri"/>
                  <a:sym typeface="Calibri"/>
                </a:rPr>
                <a:t>Autumn B Curriculum Newsletter</a:t>
              </a:r>
              <a:endParaRPr sz="1800" b="0" i="0" u="none" strike="noStrike" cap="none">
                <a:solidFill>
                  <a:schemeClr val="dk1"/>
                </a:solidFill>
                <a:latin typeface="Arial"/>
                <a:ea typeface="Arial"/>
                <a:cs typeface="Arial"/>
                <a:sym typeface="Arial"/>
              </a:endParaRPr>
            </a:p>
          </p:txBody>
        </p:sp>
        <p:sp>
          <p:nvSpPr>
            <p:cNvPr id="241" name="Google Shape;241;g27c411251e3_0_350"/>
            <p:cNvSpPr txBox="1"/>
            <p:nvPr/>
          </p:nvSpPr>
          <p:spPr>
            <a:xfrm>
              <a:off x="106812272" y="113482081"/>
              <a:ext cx="6694200" cy="13179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42" name="Google Shape;242;g27c411251e3_0_350"/>
            <p:cNvSpPr txBox="1"/>
            <p:nvPr/>
          </p:nvSpPr>
          <p:spPr>
            <a:xfrm>
              <a:off x="106860975" y="105953979"/>
              <a:ext cx="5574600" cy="396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n-GB" sz="2200" b="1" i="0" u="none" strike="noStrike" cap="none">
                  <a:solidFill>
                    <a:srgbClr val="000000"/>
                  </a:solidFill>
                  <a:latin typeface="Calibri"/>
                  <a:ea typeface="Calibri"/>
                  <a:cs typeface="Calibri"/>
                  <a:sym typeface="Calibri"/>
                </a:rPr>
                <a:t>Group A</a:t>
              </a:r>
              <a:endParaRPr sz="1800" b="0" i="0" u="none" strike="noStrike" cap="none">
                <a:solidFill>
                  <a:schemeClr val="dk1"/>
                </a:solidFill>
                <a:latin typeface="Arial"/>
                <a:ea typeface="Arial"/>
                <a:cs typeface="Arial"/>
                <a:sym typeface="Arial"/>
              </a:endParaRPr>
            </a:p>
          </p:txBody>
        </p:sp>
        <p:sp>
          <p:nvSpPr>
            <p:cNvPr id="243" name="Google Shape;243;g27c411251e3_0_350"/>
            <p:cNvSpPr txBox="1"/>
            <p:nvPr/>
          </p:nvSpPr>
          <p:spPr>
            <a:xfrm>
              <a:off x="110448286" y="111608426"/>
              <a:ext cx="3058200" cy="133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Maths</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In Maths this term students will cover addition and subtraction revision, volume, transformations including vectors, distance, fractions of numbers and continue to practice  exam style questions.</a:t>
              </a:r>
              <a:endParaRPr/>
            </a:p>
            <a:p>
              <a:pPr marL="0" marR="0" lvl="0" indent="0" algn="l" rtl="0">
                <a:lnSpc>
                  <a:spcPct val="100000"/>
                </a:lnSpc>
                <a:spcBef>
                  <a:spcPts val="1400"/>
                </a:spcBef>
                <a:spcAft>
                  <a:spcPts val="0"/>
                </a:spcAft>
                <a:buClr>
                  <a:schemeClr val="dk1"/>
                </a:buClr>
                <a:buSzPts val="10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1400"/>
                </a:spcBef>
                <a:spcAft>
                  <a:spcPts val="0"/>
                </a:spcAft>
                <a:buClr>
                  <a:srgbClr val="3F3F3F"/>
                </a:buClr>
                <a:buSzPts val="1100"/>
                <a:buFont typeface="Century Gothic"/>
                <a:buNone/>
              </a:pPr>
              <a:r>
                <a:rPr lang="en-GB" sz="1100" b="0" i="0" u="none" strike="noStrike" cap="none">
                  <a:solidFill>
                    <a:srgbClr val="3F3F3F"/>
                  </a:solidFill>
                  <a:latin typeface="Century Gothic"/>
                  <a:ea typeface="Century Gothic"/>
                  <a:cs typeface="Century Gothic"/>
                  <a:sym typeface="Century Gothic"/>
                </a:rPr>
                <a:t>￼</a:t>
              </a:r>
              <a:endParaRPr sz="1800" b="0" i="0" u="none" strike="noStrike" cap="none">
                <a:solidFill>
                  <a:schemeClr val="dk1"/>
                </a:solidFill>
                <a:latin typeface="Arial"/>
                <a:ea typeface="Arial"/>
                <a:cs typeface="Arial"/>
                <a:sym typeface="Arial"/>
              </a:endParaRPr>
            </a:p>
          </p:txBody>
        </p:sp>
        <p:sp>
          <p:nvSpPr>
            <p:cNvPr id="244" name="Google Shape;244;g27c411251e3_0_350"/>
            <p:cNvSpPr txBox="1"/>
            <p:nvPr/>
          </p:nvSpPr>
          <p:spPr>
            <a:xfrm>
              <a:off x="110433009" y="106878234"/>
              <a:ext cx="3073500" cy="15744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ICT / Digital Media/ Photography - Tyne on Your Side Project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This half term students will combine their ICT, Digital Media and Photography skills  and will work towards a OCN London Level 1 qualification in Photography and Employability Skills. Students will take part in sessions developing employability skills, interview practice, job searching, building a CV and money advice.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Photography unit. With an aim to highlight their story through a creative outlet</a:t>
              </a:r>
              <a:endParaRPr/>
            </a:p>
            <a:p>
              <a:pPr marL="0" marR="0" lvl="0" indent="0" algn="l" rtl="0">
                <a:lnSpc>
                  <a:spcPct val="10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whilst gaining a qualification.</a:t>
              </a:r>
              <a:endParaRPr sz="1800" b="0" i="0" u="none" strike="noStrike" cap="none">
                <a:solidFill>
                  <a:schemeClr val="dk1"/>
                </a:solidFill>
                <a:latin typeface="Arial"/>
                <a:ea typeface="Arial"/>
                <a:cs typeface="Arial"/>
                <a:sym typeface="Arial"/>
              </a:endParaRPr>
            </a:p>
          </p:txBody>
        </p:sp>
        <p:sp>
          <p:nvSpPr>
            <p:cNvPr id="245" name="Google Shape;245;g27c411251e3_0_350"/>
            <p:cNvSpPr txBox="1"/>
            <p:nvPr/>
          </p:nvSpPr>
          <p:spPr>
            <a:xfrm>
              <a:off x="106865868" y="106809995"/>
              <a:ext cx="3426900" cy="68370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46" name="Google Shape;246;g27c411251e3_0_350"/>
            <p:cNvSpPr txBox="1"/>
            <p:nvPr/>
          </p:nvSpPr>
          <p:spPr>
            <a:xfrm>
              <a:off x="110448286" y="108071204"/>
              <a:ext cx="3058200" cy="364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ASDAN Short Course (Expressive Arts) </a:t>
              </a:r>
              <a:endParaRPr/>
            </a:p>
            <a:p>
              <a:pPr marL="0" marR="0" lvl="0" indent="0" algn="l" rtl="0">
                <a:lnSpc>
                  <a:spcPct val="100000"/>
                </a:lnSpc>
                <a:spcBef>
                  <a:spcPts val="10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and demonstrate techniques in different forms of expressive arts (eg visual arts, performing arts, music, crafts, writing). Students will develop an awareness of how creative expression and enjoyment of the Arts can have a positive impact on mental health and wellbeing. Students will develop their own creative voice and produce their own original work. They will gain an understanding of the importance of Arts and creativity in society and industry.</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Creative </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Students will learn about Art and Crafts from around the world. Students will explore a range of media and techniques and create their own artwork. Students will also create artwork in response to Remembrance Day and design artwork for the Woodlawn School Christmas Card. </a:t>
              </a:r>
              <a:endParaRPr/>
            </a:p>
            <a:p>
              <a:pPr marL="0" marR="0" lvl="0" indent="0" algn="l" rtl="0">
                <a:lnSpc>
                  <a:spcPct val="100000"/>
                </a:lnSpc>
                <a:spcBef>
                  <a:spcPts val="130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GCSE Art and GCSE Photography</a:t>
              </a:r>
              <a:endParaRPr/>
            </a:p>
            <a:p>
              <a:pPr marL="0" marR="0" lvl="0" indent="0" algn="l" rtl="0">
                <a:lnSpc>
                  <a:spcPct val="100000"/>
                </a:lnSpc>
                <a:spcBef>
                  <a:spcPts val="130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Several students will continue working towards their GCSE Art and GCSE Photography qualification studying Natural forms. </a:t>
              </a:r>
              <a:endParaRPr/>
            </a:p>
            <a:p>
              <a:pPr marL="0" marR="0" lvl="0" indent="0" algn="l" rtl="0">
                <a:lnSpc>
                  <a:spcPct val="100000"/>
                </a:lnSpc>
                <a:spcBef>
                  <a:spcPts val="130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47" name="Google Shape;247;g27c411251e3_0_350" descr="Image result for woodlawn school"/>
            <p:cNvPicPr preferRelativeResize="0"/>
            <p:nvPr/>
          </p:nvPicPr>
          <p:blipFill rotWithShape="1">
            <a:blip r:embed="rId4">
              <a:alphaModFix/>
            </a:blip>
            <a:srcRect/>
            <a:stretch/>
          </p:blipFill>
          <p:spPr>
            <a:xfrm>
              <a:off x="106746675" y="113377444"/>
              <a:ext cx="1362075" cy="1362075"/>
            </a:xfrm>
            <a:prstGeom prst="rect">
              <a:avLst/>
            </a:prstGeom>
            <a:noFill/>
            <a:ln>
              <a:noFill/>
            </a:ln>
          </p:spPr>
        </p:pic>
        <p:sp>
          <p:nvSpPr>
            <p:cNvPr id="248" name="Google Shape;248;g27c411251e3_0_350"/>
            <p:cNvSpPr txBox="1"/>
            <p:nvPr/>
          </p:nvSpPr>
          <p:spPr>
            <a:xfrm>
              <a:off x="106860975" y="112594029"/>
              <a:ext cx="3270600" cy="10722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Calibri"/>
                <a:buNone/>
              </a:pPr>
              <a:r>
                <a:rPr lang="en-GB" sz="900" b="1" i="0" u="sng" strike="noStrike" cap="none">
                  <a:solidFill>
                    <a:srgbClr val="000000"/>
                  </a:solidFill>
                  <a:latin typeface="Calibri"/>
                  <a:ea typeface="Calibri"/>
                  <a:cs typeface="Calibri"/>
                  <a:sym typeface="Calibri"/>
                </a:rPr>
                <a:t>Sport in the Community</a:t>
              </a:r>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This half term pupils will continue to improve their fitness and stamina by walking in the local area. Students also have the option to visit the local Leisure centre where students get introduced to using the Gym or swim on a weekly basis. </a:t>
              </a:r>
              <a:endParaRPr sz="1800" b="0" i="0" u="none" strike="noStrike" cap="none">
                <a:solidFill>
                  <a:schemeClr val="dk1"/>
                </a:solidFill>
                <a:latin typeface="Arial"/>
                <a:ea typeface="Arial"/>
                <a:cs typeface="Arial"/>
                <a:sym typeface="Arial"/>
              </a:endParaRPr>
            </a:p>
          </p:txBody>
        </p:sp>
      </p:grpSp>
      <p:sp>
        <p:nvSpPr>
          <p:cNvPr id="249" name="Google Shape;249;g27c411251e3_0_350"/>
          <p:cNvSpPr txBox="1"/>
          <p:nvPr/>
        </p:nvSpPr>
        <p:spPr>
          <a:xfrm>
            <a:off x="-53166963" y="-52598638"/>
            <a:ext cx="76263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Transformations including vectors;</a:t>
            </a:r>
            <a:endParaRPr sz="1800" b="0" i="0" u="none" strike="noStrike" cap="none">
              <a:solidFill>
                <a:schemeClr val="dk1"/>
              </a:solidFill>
              <a:latin typeface="Arial"/>
              <a:ea typeface="Arial"/>
              <a:cs typeface="Arial"/>
              <a:sym typeface="Arial"/>
            </a:endParaRPr>
          </a:p>
        </p:txBody>
      </p:sp>
      <p:sp>
        <p:nvSpPr>
          <p:cNvPr id="250" name="Google Shape;250;g27c411251e3_0_350"/>
          <p:cNvSpPr txBox="1"/>
          <p:nvPr/>
        </p:nvSpPr>
        <p:spPr>
          <a:xfrm>
            <a:off x="-53166963" y="-52598638"/>
            <a:ext cx="76263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Distance;</a:t>
            </a:r>
            <a:endParaRPr sz="1800" b="0" i="0" u="none" strike="noStrike" cap="none">
              <a:solidFill>
                <a:schemeClr val="dk1"/>
              </a:solidFill>
              <a:latin typeface="Arial"/>
              <a:ea typeface="Arial"/>
              <a:cs typeface="Arial"/>
              <a:sym typeface="Arial"/>
            </a:endParaRPr>
          </a:p>
        </p:txBody>
      </p:sp>
      <p:sp>
        <p:nvSpPr>
          <p:cNvPr id="251" name="Google Shape;251;g27c411251e3_0_350"/>
          <p:cNvSpPr txBox="1"/>
          <p:nvPr/>
        </p:nvSpPr>
        <p:spPr>
          <a:xfrm>
            <a:off x="-53166963" y="-52598638"/>
            <a:ext cx="76263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Fractions of numbers;</a:t>
            </a:r>
            <a:endParaRPr sz="1800" b="0" i="0" u="none" strike="noStrike" cap="none">
              <a:solidFill>
                <a:schemeClr val="dk1"/>
              </a:solidFill>
              <a:latin typeface="Arial"/>
              <a:ea typeface="Arial"/>
              <a:cs typeface="Arial"/>
              <a:sym typeface="Arial"/>
            </a:endParaRPr>
          </a:p>
        </p:txBody>
      </p:sp>
      <p:sp>
        <p:nvSpPr>
          <p:cNvPr id="252" name="Google Shape;252;g27c411251e3_0_350"/>
          <p:cNvSpPr txBox="1"/>
          <p:nvPr/>
        </p:nvSpPr>
        <p:spPr>
          <a:xfrm>
            <a:off x="-53166963" y="-52598638"/>
            <a:ext cx="7626300" cy="33180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GB" sz="1200" b="0" i="0" u="none" strike="noStrike" cap="none">
                <a:solidFill>
                  <a:srgbClr val="222222"/>
                </a:solidFill>
                <a:latin typeface="Arial"/>
                <a:ea typeface="Arial"/>
                <a:cs typeface="Arial"/>
                <a:sym typeface="Arial"/>
              </a:rPr>
              <a:t>Exam style questions.</a:t>
            </a:r>
            <a:endParaRPr sz="1800" b="0" i="0" u="none" strike="noStrike" cap="none">
              <a:solidFill>
                <a:schemeClr val="dk1"/>
              </a:solidFill>
              <a:latin typeface="Arial"/>
              <a:ea typeface="Arial"/>
              <a:cs typeface="Arial"/>
              <a:sym typeface="Arial"/>
            </a:endParaRPr>
          </a:p>
        </p:txBody>
      </p:sp>
      <p:sp>
        <p:nvSpPr>
          <p:cNvPr id="253" name="Google Shape;253;g27c411251e3_0_350"/>
          <p:cNvSpPr/>
          <p:nvPr/>
        </p:nvSpPr>
        <p:spPr>
          <a:xfrm>
            <a:off x="183411" y="0"/>
            <a:ext cx="4101600" cy="912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3600" b="1">
                <a:solidFill>
                  <a:srgbClr val="000000"/>
                </a:solidFill>
                <a:latin typeface="Calibri"/>
                <a:ea typeface="Calibri"/>
                <a:cs typeface="Calibri"/>
                <a:sym typeface="Calibri"/>
              </a:rPr>
              <a:t>Woodlawn Post 16</a:t>
            </a:r>
            <a:endParaRPr sz="7200" b="1">
              <a:solidFill>
                <a:srgbClr val="5B9BD5"/>
              </a:solidFill>
              <a:latin typeface="Palatino Linotype"/>
              <a:ea typeface="Palatino Linotype"/>
              <a:cs typeface="Palatino Linotype"/>
              <a:sym typeface="Palatino Linotype"/>
            </a:endParaRPr>
          </a:p>
          <a:p>
            <a:pPr marL="0" marR="0" lvl="0" indent="0" algn="l" rtl="0">
              <a:lnSpc>
                <a:spcPct val="119000"/>
              </a:lnSpc>
              <a:spcBef>
                <a:spcPts val="0"/>
              </a:spcBef>
              <a:spcAft>
                <a:spcPts val="0"/>
              </a:spcAft>
              <a:buNone/>
            </a:pPr>
            <a:r>
              <a:rPr lang="en-GB"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p:txBody>
      </p:sp>
      <p:sp>
        <p:nvSpPr>
          <p:cNvPr id="254" name="Google Shape;254;g27c411251e3_0_350"/>
          <p:cNvSpPr/>
          <p:nvPr/>
        </p:nvSpPr>
        <p:spPr>
          <a:xfrm>
            <a:off x="183398" y="504350"/>
            <a:ext cx="4350600" cy="10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dk1"/>
                </a:solidFill>
                <a:latin typeface="Calibri"/>
                <a:ea typeface="Calibri"/>
                <a:cs typeface="Calibri"/>
                <a:sym typeface="Calibri"/>
              </a:rPr>
              <a:t>Summer A 2024 </a:t>
            </a:r>
            <a:r>
              <a:rPr lang="en-GB" sz="1800" b="1" dirty="0">
                <a:solidFill>
                  <a:schemeClr val="dk1"/>
                </a:solidFill>
                <a:latin typeface="Calibri"/>
                <a:ea typeface="Calibri"/>
                <a:cs typeface="Calibri"/>
                <a:sym typeface="Calibri"/>
              </a:rPr>
              <a:t>Curriculum Newsletter</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 </a:t>
            </a:r>
            <a:endParaRPr dirty="0"/>
          </a:p>
          <a:p>
            <a:pPr marL="0" marR="0" lvl="0" indent="0" algn="l" rtl="0">
              <a:lnSpc>
                <a:spcPct val="119000"/>
              </a:lnSpc>
              <a:spcBef>
                <a:spcPts val="0"/>
              </a:spcBef>
              <a:spcAft>
                <a:spcPts val="0"/>
              </a:spcAft>
              <a:buNone/>
            </a:pPr>
            <a:endParaRPr sz="800" dirty="0">
              <a:solidFill>
                <a:srgbClr val="000000"/>
              </a:solidFill>
              <a:latin typeface="Calibri"/>
              <a:ea typeface="Calibri"/>
              <a:cs typeface="Calibri"/>
              <a:sym typeface="Calibri"/>
            </a:endParaRPr>
          </a:p>
          <a:p>
            <a:pPr marL="0" marR="0" lvl="0" indent="0" algn="l" rtl="0">
              <a:lnSpc>
                <a:spcPct val="119000"/>
              </a:lnSpc>
              <a:spcBef>
                <a:spcPts val="600"/>
              </a:spcBef>
              <a:spcAft>
                <a:spcPts val="0"/>
              </a:spcAft>
              <a:buNone/>
            </a:pPr>
            <a:r>
              <a:rPr lang="en-GB" sz="800" dirty="0">
                <a:solidFill>
                  <a:srgbClr val="000000"/>
                </a:solidFill>
                <a:latin typeface="Calibri"/>
                <a:ea typeface="Calibri"/>
                <a:cs typeface="Calibri"/>
                <a:sym typeface="Calibri"/>
              </a:rPr>
              <a:t> </a:t>
            </a:r>
            <a:endParaRPr sz="800" dirty="0">
              <a:solidFill>
                <a:srgbClr val="000000"/>
              </a:solidFill>
              <a:latin typeface="Calibri"/>
              <a:ea typeface="Calibri"/>
              <a:cs typeface="Calibri"/>
              <a:sym typeface="Calibri"/>
            </a:endParaRPr>
          </a:p>
        </p:txBody>
      </p:sp>
      <p:sp>
        <p:nvSpPr>
          <p:cNvPr id="255" name="Google Shape;255;g27c411251e3_0_350"/>
          <p:cNvSpPr txBox="1"/>
          <p:nvPr/>
        </p:nvSpPr>
        <p:spPr>
          <a:xfrm>
            <a:off x="186825" y="1837675"/>
            <a:ext cx="3525900" cy="2316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endParaRPr sz="850">
              <a:solidFill>
                <a:schemeClr val="dk1"/>
              </a:solidFill>
            </a:endParaRPr>
          </a:p>
          <a:p>
            <a:pPr marL="0" lvl="0" indent="0" algn="l" rtl="0">
              <a:spcBef>
                <a:spcPts val="0"/>
              </a:spcBef>
              <a:spcAft>
                <a:spcPts val="0"/>
              </a:spcAft>
              <a:buClr>
                <a:schemeClr val="dk1"/>
              </a:buClr>
              <a:buFont typeface="Arial"/>
              <a:buNone/>
            </a:pPr>
            <a:endParaRPr sz="1300">
              <a:solidFill>
                <a:schemeClr val="dk1"/>
              </a:solidFill>
            </a:endParaRPr>
          </a:p>
          <a:p>
            <a:pPr marL="0" marR="0" lvl="0" indent="0" algn="l" rtl="0">
              <a:spcBef>
                <a:spcPts val="0"/>
              </a:spcBef>
              <a:spcAft>
                <a:spcPts val="0"/>
              </a:spcAft>
              <a:buNone/>
            </a:pPr>
            <a:endParaRPr sz="900" b="1" u="sng">
              <a:solidFill>
                <a:schemeClr val="dk1"/>
              </a:solidFill>
            </a:endParaRPr>
          </a:p>
          <a:p>
            <a:pPr marL="0" marR="0" lvl="0" indent="0" algn="l" rtl="0">
              <a:spcBef>
                <a:spcPts val="0"/>
              </a:spcBef>
              <a:spcAft>
                <a:spcPts val="0"/>
              </a:spcAft>
              <a:buNone/>
            </a:pPr>
            <a:endParaRPr sz="1300"/>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g27c411251e3_0_350"/>
          <p:cNvSpPr txBox="1"/>
          <p:nvPr/>
        </p:nvSpPr>
        <p:spPr>
          <a:xfrm>
            <a:off x="3695700" y="2103950"/>
            <a:ext cx="3066600" cy="1285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endParaRPr sz="850">
              <a:solidFill>
                <a:schemeClr val="dk1"/>
              </a:solidFill>
            </a:endParaRPr>
          </a:p>
          <a:p>
            <a:pPr marL="0" lvl="0" indent="0" algn="l" rtl="0">
              <a:spcBef>
                <a:spcPts val="0"/>
              </a:spcBef>
              <a:spcAft>
                <a:spcPts val="0"/>
              </a:spcAft>
              <a:buClr>
                <a:schemeClr val="dk1"/>
              </a:buClr>
              <a:buFont typeface="Arial"/>
              <a:buNone/>
            </a:pPr>
            <a:endParaRPr sz="1300">
              <a:solidFill>
                <a:schemeClr val="dk1"/>
              </a:solidFill>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g27c411251e3_0_350"/>
          <p:cNvSpPr/>
          <p:nvPr/>
        </p:nvSpPr>
        <p:spPr>
          <a:xfrm>
            <a:off x="1144575" y="726650"/>
            <a:ext cx="2084400" cy="571800"/>
          </a:xfrm>
          <a:prstGeom prst="rect">
            <a:avLst/>
          </a:prstGeom>
          <a:noFill/>
          <a:ln>
            <a:noFill/>
          </a:ln>
        </p:spPr>
        <p:txBody>
          <a:bodyPr spcFirstLastPara="1" wrap="square" lIns="91425" tIns="45700" rIns="91425" bIns="45700" anchor="t" anchorCtr="0">
            <a:noAutofit/>
          </a:bodyPr>
          <a:lstStyle/>
          <a:p>
            <a:pPr marL="0" marR="0" lvl="0" indent="0" algn="l" rtl="0">
              <a:lnSpc>
                <a:spcPct val="119000"/>
              </a:lnSpc>
              <a:spcBef>
                <a:spcPts val="0"/>
              </a:spcBef>
              <a:spcAft>
                <a:spcPts val="0"/>
              </a:spcAft>
              <a:buNone/>
            </a:pPr>
            <a:r>
              <a:rPr lang="en-GB" sz="2800" b="1">
                <a:latin typeface="Calibri"/>
                <a:ea typeface="Calibri"/>
                <a:cs typeface="Calibri"/>
                <a:sym typeface="Calibri"/>
              </a:rPr>
              <a:t>Class 14 (CJ) </a:t>
            </a:r>
            <a:endParaRPr sz="2800" b="1">
              <a:solidFill>
                <a:srgbClr val="000000"/>
              </a:solidFill>
              <a:latin typeface="Calibri"/>
              <a:ea typeface="Calibri"/>
              <a:cs typeface="Calibri"/>
              <a:sym typeface="Calibri"/>
            </a:endParaRPr>
          </a:p>
        </p:txBody>
      </p:sp>
      <p:sp>
        <p:nvSpPr>
          <p:cNvPr id="258" name="Google Shape;258;g27c411251e3_0_350"/>
          <p:cNvSpPr txBox="1"/>
          <p:nvPr/>
        </p:nvSpPr>
        <p:spPr>
          <a:xfrm>
            <a:off x="176449" y="1520750"/>
            <a:ext cx="3379676" cy="580925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50" b="1" u="sng" dirty="0">
                <a:solidFill>
                  <a:schemeClr val="dk1"/>
                </a:solidFill>
              </a:rPr>
              <a:t>English </a:t>
            </a:r>
            <a:endParaRPr sz="850" b="1" u="sng" dirty="0">
              <a:solidFill>
                <a:srgbClr val="FF0000"/>
              </a:solidFill>
            </a:endParaRPr>
          </a:p>
          <a:p>
            <a:pPr lvl="0"/>
            <a:r>
              <a:rPr lang="en-GB" sz="850" dirty="0" smtClean="0"/>
              <a:t>Pupils will </a:t>
            </a:r>
            <a:r>
              <a:rPr lang="en-GB" sz="850" dirty="0"/>
              <a:t>continue their study of the EQUALS:Literacy programme. The </a:t>
            </a:r>
            <a:r>
              <a:rPr lang="en-GB" sz="850" dirty="0" smtClean="0"/>
              <a:t>pupils </a:t>
            </a:r>
            <a:r>
              <a:rPr lang="en-GB" sz="850" dirty="0"/>
              <a:t>have already started some of the work for the 'Literacy for Life' component and will develop their spoken language and reading skills by creating board games and producing non-fiction texts such as travel guides. In the second part of the half-term </a:t>
            </a:r>
            <a:r>
              <a:rPr lang="en-GB" sz="850" dirty="0" smtClean="0"/>
              <a:t>pupils </a:t>
            </a:r>
            <a:r>
              <a:rPr lang="en-GB" sz="850" dirty="0"/>
              <a:t>will look at films, scripts and instructional texts that are used in everyday life. This programme </a:t>
            </a:r>
            <a:r>
              <a:rPr lang="en-GB" sz="850" dirty="0" smtClean="0"/>
              <a:t>will allow pupils </a:t>
            </a:r>
            <a:r>
              <a:rPr lang="en-GB" sz="850" dirty="0"/>
              <a:t>to improve their textual and single-word reading comprehension and encourage greater fluency in writing</a:t>
            </a:r>
            <a:r>
              <a:rPr lang="en-GB" sz="850" dirty="0" smtClean="0"/>
              <a:t>.</a:t>
            </a:r>
          </a:p>
          <a:p>
            <a:pPr lvl="0"/>
            <a:endParaRPr sz="850" dirty="0">
              <a:solidFill>
                <a:schemeClr val="dk1"/>
              </a:solidFill>
            </a:endParaRPr>
          </a:p>
          <a:p>
            <a:pPr marL="0" lvl="0" indent="0" algn="l" rtl="0">
              <a:spcBef>
                <a:spcPts val="0"/>
              </a:spcBef>
              <a:spcAft>
                <a:spcPts val="0"/>
              </a:spcAft>
              <a:buNone/>
            </a:pPr>
            <a:r>
              <a:rPr lang="en-GB" sz="850" b="1" u="sng" dirty="0">
                <a:solidFill>
                  <a:schemeClr val="dk1"/>
                </a:solidFill>
              </a:rPr>
              <a:t>Maths</a:t>
            </a:r>
            <a:endParaRPr sz="850" b="1" u="sng" dirty="0">
              <a:solidFill>
                <a:schemeClr val="dk1"/>
              </a:solidFill>
            </a:endParaRPr>
          </a:p>
          <a:p>
            <a:pPr marL="0" lvl="0" indent="0" algn="l" rtl="0">
              <a:spcBef>
                <a:spcPts val="0"/>
              </a:spcBef>
              <a:spcAft>
                <a:spcPts val="0"/>
              </a:spcAft>
              <a:buNone/>
            </a:pPr>
            <a:r>
              <a:rPr lang="en-GB" sz="850" dirty="0" smtClean="0">
                <a:solidFill>
                  <a:schemeClr val="tx1"/>
                </a:solidFill>
              </a:rPr>
              <a:t>Pupils will further their ability in using, and their understanding of, the four main operations in number work +, -, x, and ÷. They will carry out calculations in these four operations using concrete objects and Numicon, as well as through some mental maths challenges. They will also decide which operation to use when working out words problems based in real world scenarios.</a:t>
            </a:r>
          </a:p>
          <a:p>
            <a:pPr marL="0" lvl="0" indent="0" algn="l" rtl="0">
              <a:spcBef>
                <a:spcPts val="0"/>
              </a:spcBef>
              <a:spcAft>
                <a:spcPts val="0"/>
              </a:spcAft>
              <a:buNone/>
            </a:pPr>
            <a:endParaRPr lang="en-GB" sz="850" b="1" u="sng" dirty="0">
              <a:solidFill>
                <a:schemeClr val="dk1"/>
              </a:solidFill>
            </a:endParaRPr>
          </a:p>
          <a:p>
            <a:pPr marL="0" lvl="0" indent="0" algn="l" rtl="0">
              <a:spcBef>
                <a:spcPts val="0"/>
              </a:spcBef>
              <a:spcAft>
                <a:spcPts val="0"/>
              </a:spcAft>
              <a:buNone/>
            </a:pPr>
            <a:r>
              <a:rPr lang="en-GB" sz="850" b="1" u="sng" dirty="0" smtClean="0">
                <a:solidFill>
                  <a:schemeClr val="dk1"/>
                </a:solidFill>
              </a:rPr>
              <a:t>Science</a:t>
            </a:r>
            <a:endParaRPr sz="850" b="1" u="sng" dirty="0">
              <a:solidFill>
                <a:schemeClr val="dk1"/>
              </a:solidFill>
            </a:endParaRPr>
          </a:p>
          <a:p>
            <a:pPr marL="0" lvl="0" indent="0" algn="l" rtl="0">
              <a:spcBef>
                <a:spcPts val="0"/>
              </a:spcBef>
              <a:spcAft>
                <a:spcPts val="0"/>
              </a:spcAft>
              <a:buNone/>
            </a:pPr>
            <a:r>
              <a:rPr lang="en-GB" sz="850" dirty="0" smtClean="0">
                <a:solidFill>
                  <a:schemeClr val="dk1"/>
                </a:solidFill>
              </a:rPr>
              <a:t>Our next AQA Unit award for </a:t>
            </a:r>
            <a:r>
              <a:rPr lang="en-GB" sz="850" dirty="0" smtClean="0">
                <a:solidFill>
                  <a:schemeClr val="tx1"/>
                </a:solidFill>
              </a:rPr>
              <a:t>Science will be ‘States of matter and reversible and irreversible changes.’ They will classify changes as reversible and irreversible as well as carry out an investigation into the solubility </a:t>
            </a:r>
            <a:r>
              <a:rPr lang="en-GB" sz="850" dirty="0" smtClean="0">
                <a:solidFill>
                  <a:schemeClr val="dk1"/>
                </a:solidFill>
              </a:rPr>
              <a:t>of everyday of everyday solids. They will then move onto the next unit – ‘electricity’ in which they will make circuits using various components.</a:t>
            </a:r>
          </a:p>
          <a:p>
            <a:pPr marL="0" lvl="0" indent="0" algn="l" rtl="0">
              <a:spcBef>
                <a:spcPts val="0"/>
              </a:spcBef>
              <a:spcAft>
                <a:spcPts val="0"/>
              </a:spcAft>
              <a:buNone/>
            </a:pPr>
            <a:endParaRPr sz="850" dirty="0">
              <a:solidFill>
                <a:schemeClr val="dk1"/>
              </a:solidFill>
            </a:endParaRPr>
          </a:p>
          <a:p>
            <a:pPr marL="0" lvl="0" indent="0" algn="l" rtl="0">
              <a:spcBef>
                <a:spcPts val="0"/>
              </a:spcBef>
              <a:spcAft>
                <a:spcPts val="0"/>
              </a:spcAft>
              <a:buClr>
                <a:schemeClr val="dk1"/>
              </a:buClr>
              <a:buSzPts val="850"/>
              <a:buFont typeface="Arial"/>
              <a:buNone/>
            </a:pPr>
            <a:r>
              <a:rPr lang="en-GB" sz="850" b="1" u="sng" dirty="0">
                <a:solidFill>
                  <a:schemeClr val="dk1"/>
                </a:solidFill>
              </a:rPr>
              <a:t>Community Learning </a:t>
            </a:r>
            <a:endParaRPr sz="850" b="1" u="sng" dirty="0">
              <a:solidFill>
                <a:srgbClr val="FF0000"/>
              </a:solidFill>
            </a:endParaRPr>
          </a:p>
          <a:p>
            <a:pPr lvl="0">
              <a:buClr>
                <a:schemeClr val="dk1"/>
              </a:buClr>
            </a:pPr>
            <a:r>
              <a:rPr lang="en-GB" sz="850" dirty="0"/>
              <a:t>In Community Travel </a:t>
            </a:r>
            <a:r>
              <a:rPr lang="en-GB" sz="850" dirty="0" smtClean="0"/>
              <a:t>pupils </a:t>
            </a:r>
            <a:r>
              <a:rPr lang="en-GB" sz="850" dirty="0"/>
              <a:t>will continue to build their confidence in using public transport and managing social relationships while out in the Community. With the weather getting better, we will spend more time outside, visiting parks and taking a trip over to South Shields on the Ferry so arriving at school wearing appropriate clothes will be important on our days out. Where possible </a:t>
            </a:r>
            <a:r>
              <a:rPr lang="en-GB" sz="850" dirty="0" smtClean="0"/>
              <a:t>pupils</a:t>
            </a:r>
            <a:r>
              <a:rPr lang="en-GB" sz="850" dirty="0"/>
              <a:t> are encouraged to practice their money skills to purchase a small snack or item when we are out. </a:t>
            </a:r>
            <a:endParaRPr lang="en-GB" sz="850" dirty="0" smtClean="0"/>
          </a:p>
          <a:p>
            <a:pPr lvl="0">
              <a:buClr>
                <a:schemeClr val="dk1"/>
              </a:buClr>
            </a:pPr>
            <a:endParaRPr sz="850" dirty="0">
              <a:solidFill>
                <a:schemeClr val="dk1"/>
              </a:solidFill>
              <a:highlight>
                <a:srgbClr val="FFFF00"/>
              </a:highlight>
            </a:endParaRPr>
          </a:p>
          <a:p>
            <a:pPr marL="0" lvl="0" indent="0" algn="l" rtl="0">
              <a:spcBef>
                <a:spcPts val="0"/>
              </a:spcBef>
              <a:spcAft>
                <a:spcPts val="0"/>
              </a:spcAft>
              <a:buNone/>
            </a:pPr>
            <a:r>
              <a:rPr lang="en-GB" sz="850" b="1" u="sng" dirty="0">
                <a:solidFill>
                  <a:schemeClr val="dk1"/>
                </a:solidFill>
              </a:rPr>
              <a:t>Sport in the </a:t>
            </a:r>
            <a:r>
              <a:rPr lang="en-GB" sz="850" b="1" u="sng" dirty="0" smtClean="0">
                <a:solidFill>
                  <a:schemeClr val="dk1"/>
                </a:solidFill>
              </a:rPr>
              <a:t>Community</a:t>
            </a:r>
          </a:p>
          <a:p>
            <a:r>
              <a:rPr lang="en-GB" sz="850" dirty="0">
                <a:solidFill>
                  <a:schemeClr val="tx1"/>
                </a:solidFill>
              </a:rPr>
              <a:t>Pupils will keep on improving their fitness and stamina by continuing to visit Contours gym at Tynemouth </a:t>
            </a:r>
            <a:r>
              <a:rPr lang="en-GB" sz="850" dirty="0" smtClean="0">
                <a:solidFill>
                  <a:schemeClr val="tx1"/>
                </a:solidFill>
              </a:rPr>
              <a:t>Pool</a:t>
            </a:r>
            <a:r>
              <a:rPr lang="en-GB" sz="850" dirty="0">
                <a:solidFill>
                  <a:schemeClr val="tx1"/>
                </a:solidFill>
              </a:rPr>
              <a:t>. Pupils will extend the time spent on the cardio-vascular machines including the treadmill, bike, cross trainer and rowing machine. We will </a:t>
            </a:r>
            <a:r>
              <a:rPr lang="en-GB" sz="850" dirty="0" smtClean="0">
                <a:solidFill>
                  <a:schemeClr val="tx1"/>
                </a:solidFill>
              </a:rPr>
              <a:t>also improve </a:t>
            </a:r>
            <a:r>
              <a:rPr lang="en-GB" sz="850" dirty="0">
                <a:solidFill>
                  <a:schemeClr val="tx1"/>
                </a:solidFill>
              </a:rPr>
              <a:t>our road safety skills while walking to and from the </a:t>
            </a:r>
            <a:r>
              <a:rPr lang="en-GB" sz="850" dirty="0" smtClean="0">
                <a:solidFill>
                  <a:schemeClr val="tx1"/>
                </a:solidFill>
              </a:rPr>
              <a:t>gym.</a:t>
            </a:r>
            <a:endParaRPr sz="850" dirty="0">
              <a:solidFill>
                <a:schemeClr val="tx1"/>
              </a:solidFill>
            </a:endParaRPr>
          </a:p>
        </p:txBody>
      </p:sp>
      <p:sp>
        <p:nvSpPr>
          <p:cNvPr id="259" name="Google Shape;259;g27c411251e3_0_350"/>
          <p:cNvSpPr txBox="1"/>
          <p:nvPr/>
        </p:nvSpPr>
        <p:spPr>
          <a:xfrm>
            <a:off x="3486151" y="1715545"/>
            <a:ext cx="3150988" cy="54245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50" b="1" u="sng" dirty="0" smtClean="0">
                <a:solidFill>
                  <a:schemeClr val="tx1"/>
                </a:solidFill>
              </a:rPr>
              <a:t>Humanities – R.E.</a:t>
            </a:r>
            <a:endParaRPr sz="850" dirty="0">
              <a:solidFill>
                <a:schemeClr val="tx1"/>
              </a:solidFill>
            </a:endParaRPr>
          </a:p>
          <a:p>
            <a:r>
              <a:rPr lang="en-GB" sz="850" dirty="0" smtClean="0">
                <a:solidFill>
                  <a:schemeClr val="tx1"/>
                </a:solidFill>
              </a:rPr>
              <a:t>Pupils </a:t>
            </a:r>
            <a:r>
              <a:rPr lang="en-GB" sz="850" dirty="0">
                <a:solidFill>
                  <a:schemeClr val="tx1"/>
                </a:solidFill>
              </a:rPr>
              <a:t>will further their understanding of festivals in the </a:t>
            </a:r>
            <a:r>
              <a:rPr lang="en-GB" sz="850" dirty="0" smtClean="0">
                <a:solidFill>
                  <a:schemeClr val="tx1"/>
                </a:solidFill>
              </a:rPr>
              <a:t>Jewish </a:t>
            </a:r>
            <a:r>
              <a:rPr lang="en-GB" sz="850" dirty="0">
                <a:solidFill>
                  <a:schemeClr val="tx1"/>
                </a:solidFill>
              </a:rPr>
              <a:t>and </a:t>
            </a:r>
            <a:r>
              <a:rPr lang="en-GB" sz="850" dirty="0" smtClean="0">
                <a:solidFill>
                  <a:schemeClr val="tx1"/>
                </a:solidFill>
              </a:rPr>
              <a:t>Buddhist </a:t>
            </a:r>
            <a:r>
              <a:rPr lang="en-GB" sz="850" dirty="0">
                <a:solidFill>
                  <a:schemeClr val="tx1"/>
                </a:solidFill>
              </a:rPr>
              <a:t>faiths. They will explore the origins of the </a:t>
            </a:r>
            <a:r>
              <a:rPr lang="en-GB" sz="850" dirty="0" smtClean="0">
                <a:solidFill>
                  <a:schemeClr val="tx1"/>
                </a:solidFill>
              </a:rPr>
              <a:t>Jewish </a:t>
            </a:r>
            <a:r>
              <a:rPr lang="en-GB" sz="850" dirty="0">
                <a:solidFill>
                  <a:schemeClr val="tx1"/>
                </a:solidFill>
              </a:rPr>
              <a:t>festival of </a:t>
            </a:r>
            <a:r>
              <a:rPr lang="en-GB" sz="850" dirty="0" smtClean="0">
                <a:solidFill>
                  <a:schemeClr val="tx1"/>
                </a:solidFill>
              </a:rPr>
              <a:t>Passover, research how it is celebrated and take part in a Seder </a:t>
            </a:r>
            <a:r>
              <a:rPr lang="en-GB" sz="850" smtClean="0">
                <a:solidFill>
                  <a:schemeClr val="tx1"/>
                </a:solidFill>
              </a:rPr>
              <a:t>meal. Pupils </a:t>
            </a:r>
            <a:r>
              <a:rPr lang="en-GB" sz="850" dirty="0">
                <a:solidFill>
                  <a:schemeClr val="tx1"/>
                </a:solidFill>
              </a:rPr>
              <a:t>will then investigate why and how </a:t>
            </a:r>
            <a:r>
              <a:rPr lang="en-GB" sz="850" dirty="0" smtClean="0">
                <a:solidFill>
                  <a:schemeClr val="tx1"/>
                </a:solidFill>
              </a:rPr>
              <a:t>Buddhists celebrate Vesak and the meaning of Vesak symbols including the lotus flower and lanterns.</a:t>
            </a:r>
            <a:endParaRPr lang="en-GB" sz="850" dirty="0">
              <a:solidFill>
                <a:schemeClr val="tx1"/>
              </a:solidFill>
            </a:endParaRPr>
          </a:p>
          <a:p>
            <a:endParaRPr sz="850" dirty="0">
              <a:solidFill>
                <a:srgbClr val="FF0000"/>
              </a:solidFill>
            </a:endParaRPr>
          </a:p>
          <a:p>
            <a:pPr marL="0" lvl="0" indent="0" algn="l" rtl="0">
              <a:spcBef>
                <a:spcPts val="0"/>
              </a:spcBef>
              <a:spcAft>
                <a:spcPts val="0"/>
              </a:spcAft>
              <a:buNone/>
            </a:pPr>
            <a:r>
              <a:rPr lang="en-GB" sz="850" b="1" u="sng" dirty="0">
                <a:solidFill>
                  <a:schemeClr val="dk1"/>
                </a:solidFill>
              </a:rPr>
              <a:t>Creativity </a:t>
            </a:r>
            <a:r>
              <a:rPr lang="en-GB" sz="850" b="1" u="sng" dirty="0" smtClean="0">
                <a:solidFill>
                  <a:schemeClr val="tx1"/>
                </a:solidFill>
              </a:rPr>
              <a:t>– Creativity – Drama</a:t>
            </a:r>
          </a:p>
          <a:p>
            <a:pPr marL="0" lvl="0" indent="0" algn="l" rtl="0">
              <a:spcBef>
                <a:spcPts val="0"/>
              </a:spcBef>
              <a:spcAft>
                <a:spcPts val="0"/>
              </a:spcAft>
              <a:buNone/>
            </a:pPr>
            <a:r>
              <a:rPr lang="en-GB" sz="850" dirty="0" smtClean="0">
                <a:solidFill>
                  <a:schemeClr val="tx1"/>
                </a:solidFill>
              </a:rPr>
              <a:t>Pupils will develop their ability to express emotions or a message through their use of movement and gesture. They will practise simple mime techniques and take part in mirroring activities with a partner. They will then work in small groups to create a performance piece to share a short story with the class. </a:t>
            </a:r>
          </a:p>
          <a:p>
            <a:pPr marL="0" lvl="0" indent="0" algn="l" rtl="0">
              <a:spcBef>
                <a:spcPts val="0"/>
              </a:spcBef>
              <a:spcAft>
                <a:spcPts val="0"/>
              </a:spcAft>
              <a:buNone/>
            </a:pPr>
            <a:endParaRPr sz="850" dirty="0">
              <a:solidFill>
                <a:schemeClr val="dk1"/>
              </a:solidFill>
            </a:endParaRPr>
          </a:p>
          <a:p>
            <a:pPr marL="0" lvl="0" indent="0" algn="l" rtl="0">
              <a:spcBef>
                <a:spcPts val="0"/>
              </a:spcBef>
              <a:spcAft>
                <a:spcPts val="0"/>
              </a:spcAft>
              <a:buNone/>
            </a:pPr>
            <a:r>
              <a:rPr lang="en-GB" sz="850" b="1" u="sng" dirty="0" smtClean="0">
                <a:solidFill>
                  <a:schemeClr val="tx1"/>
                </a:solidFill>
              </a:rPr>
              <a:t>Computing - </a:t>
            </a:r>
            <a:r>
              <a:rPr lang="en-GB" sz="900" b="1" u="sng" dirty="0" smtClean="0">
                <a:solidFill>
                  <a:schemeClr val="tx1"/>
                </a:solidFill>
              </a:rPr>
              <a:t>Pleasure</a:t>
            </a:r>
            <a:r>
              <a:rPr lang="en-GB" sz="900" b="1" u="sng" dirty="0">
                <a:solidFill>
                  <a:schemeClr val="tx1"/>
                </a:solidFill>
              </a:rPr>
              <a:t>, leisure and </a:t>
            </a:r>
            <a:r>
              <a:rPr lang="en-GB" sz="900" b="1" u="sng" dirty="0" smtClean="0">
                <a:solidFill>
                  <a:schemeClr val="tx1"/>
                </a:solidFill>
              </a:rPr>
              <a:t>information</a:t>
            </a:r>
          </a:p>
          <a:p>
            <a:pPr marL="0" lvl="0" indent="0" algn="l" rtl="0">
              <a:spcBef>
                <a:spcPts val="0"/>
              </a:spcBef>
              <a:spcAft>
                <a:spcPts val="0"/>
              </a:spcAft>
              <a:buNone/>
            </a:pPr>
            <a:r>
              <a:rPr lang="en-GB" sz="850" dirty="0" smtClean="0">
                <a:solidFill>
                  <a:schemeClr val="tx1"/>
                </a:solidFill>
              </a:rPr>
              <a:t>Pupils will further their ability to take and augment digital images. They will take a range of images both with the classroom and in the garden of our bungalow. They will then use filters, add shapes and text to their images and put these images together in a presentation. They will then add animations and transitions to their presentation, before sharing it with their peers.</a:t>
            </a:r>
            <a:endParaRPr lang="en-GB" sz="850" dirty="0">
              <a:solidFill>
                <a:schemeClr val="tx1"/>
              </a:solidFill>
            </a:endParaRPr>
          </a:p>
          <a:p>
            <a:pPr marL="0" lvl="0" indent="0" algn="l" rtl="0">
              <a:spcBef>
                <a:spcPts val="0"/>
              </a:spcBef>
              <a:spcAft>
                <a:spcPts val="0"/>
              </a:spcAft>
              <a:buNone/>
            </a:pPr>
            <a:endParaRPr sz="850" dirty="0">
              <a:solidFill>
                <a:srgbClr val="FF0000"/>
              </a:solidFill>
            </a:endParaRPr>
          </a:p>
          <a:p>
            <a:pPr marL="0" lvl="0" indent="0" algn="l" rtl="0">
              <a:spcBef>
                <a:spcPts val="0"/>
              </a:spcBef>
              <a:spcAft>
                <a:spcPts val="0"/>
              </a:spcAft>
              <a:buNone/>
            </a:pPr>
            <a:r>
              <a:rPr lang="en-GB" sz="850" b="1" u="sng" dirty="0"/>
              <a:t>Living </a:t>
            </a:r>
            <a:r>
              <a:rPr lang="en-GB" sz="850" b="1" u="sng" dirty="0" smtClean="0"/>
              <a:t>Skills – outdoor gardening</a:t>
            </a:r>
            <a:endParaRPr sz="850" b="1" u="sng" dirty="0"/>
          </a:p>
          <a:p>
            <a:pPr marL="0" lvl="0" indent="0" algn="l" rtl="0">
              <a:spcBef>
                <a:spcPts val="0"/>
              </a:spcBef>
              <a:spcAft>
                <a:spcPts val="0"/>
              </a:spcAft>
              <a:buNone/>
            </a:pPr>
            <a:r>
              <a:rPr lang="en-GB" sz="850" dirty="0" smtClean="0"/>
              <a:t>Pupils will research which fruit and vegetables are best sown in April and May, and where they can be bought. </a:t>
            </a:r>
          </a:p>
          <a:p>
            <a:pPr marL="0" lvl="0" indent="0" algn="l" rtl="0">
              <a:spcBef>
                <a:spcPts val="0"/>
              </a:spcBef>
              <a:spcAft>
                <a:spcPts val="0"/>
              </a:spcAft>
              <a:buNone/>
            </a:pPr>
            <a:r>
              <a:rPr lang="en-GB" sz="850" dirty="0" smtClean="0"/>
              <a:t>They will also prepare the pots/soil that the seeds will be sown in before planting the seeds. They will then tend the pots and soil till the plants are ready to harvest.</a:t>
            </a:r>
          </a:p>
          <a:p>
            <a:pPr marL="0" lvl="0" indent="0" algn="l" rtl="0">
              <a:spcBef>
                <a:spcPts val="0"/>
              </a:spcBef>
              <a:spcAft>
                <a:spcPts val="0"/>
              </a:spcAft>
              <a:buNone/>
            </a:pPr>
            <a:endParaRPr sz="850" dirty="0" smtClean="0"/>
          </a:p>
          <a:p>
            <a:pPr marL="0" lvl="0" indent="0" algn="l" rtl="0">
              <a:spcBef>
                <a:spcPts val="0"/>
              </a:spcBef>
              <a:spcAft>
                <a:spcPts val="0"/>
              </a:spcAft>
              <a:buNone/>
            </a:pPr>
            <a:r>
              <a:rPr lang="en-GB" sz="850" b="1" u="sng" dirty="0" smtClean="0"/>
              <a:t>PSD – Family and Friends</a:t>
            </a:r>
          </a:p>
          <a:p>
            <a:r>
              <a:rPr lang="en-GB" sz="850" dirty="0" smtClean="0">
                <a:solidFill>
                  <a:schemeClr val="tx1"/>
                </a:solidFill>
              </a:rPr>
              <a:t>Pupils </a:t>
            </a:r>
            <a:r>
              <a:rPr lang="en-GB" sz="850" dirty="0">
                <a:solidFill>
                  <a:schemeClr val="tx1"/>
                </a:solidFill>
              </a:rPr>
              <a:t>will further their understanding of the importance of </a:t>
            </a:r>
            <a:r>
              <a:rPr lang="en-GB" sz="850" dirty="0" smtClean="0">
                <a:solidFill>
                  <a:schemeClr val="tx1"/>
                </a:solidFill>
              </a:rPr>
              <a:t>friends. </a:t>
            </a:r>
            <a:r>
              <a:rPr lang="en-GB" sz="850" dirty="0">
                <a:solidFill>
                  <a:schemeClr val="tx1"/>
                </a:solidFill>
              </a:rPr>
              <a:t>They will further their understanding of different types of </a:t>
            </a:r>
            <a:r>
              <a:rPr lang="en-GB" sz="850" dirty="0" smtClean="0">
                <a:solidFill>
                  <a:schemeClr val="tx1"/>
                </a:solidFill>
              </a:rPr>
              <a:t>friends and acquaintances, </a:t>
            </a:r>
            <a:r>
              <a:rPr lang="en-GB" sz="850" dirty="0">
                <a:solidFill>
                  <a:schemeClr val="tx1"/>
                </a:solidFill>
              </a:rPr>
              <a:t>how </a:t>
            </a:r>
            <a:r>
              <a:rPr lang="en-GB" sz="850" dirty="0" smtClean="0">
                <a:solidFill>
                  <a:schemeClr val="tx1"/>
                </a:solidFill>
              </a:rPr>
              <a:t>friends </a:t>
            </a:r>
            <a:r>
              <a:rPr lang="en-GB" sz="850" dirty="0">
                <a:solidFill>
                  <a:schemeClr val="tx1"/>
                </a:solidFill>
              </a:rPr>
              <a:t>can help each other and what </a:t>
            </a:r>
            <a:r>
              <a:rPr lang="en-GB" sz="850" dirty="0" smtClean="0">
                <a:solidFill>
                  <a:schemeClr val="tx1"/>
                </a:solidFill>
              </a:rPr>
              <a:t>friends </a:t>
            </a:r>
            <a:r>
              <a:rPr lang="en-GB" sz="850" dirty="0">
                <a:solidFill>
                  <a:schemeClr val="tx1"/>
                </a:solidFill>
              </a:rPr>
              <a:t>do together. They will explore how </a:t>
            </a:r>
            <a:r>
              <a:rPr lang="en-GB" sz="850" dirty="0" smtClean="0">
                <a:solidFill>
                  <a:schemeClr val="tx1"/>
                </a:solidFill>
              </a:rPr>
              <a:t>friends </a:t>
            </a:r>
            <a:r>
              <a:rPr lang="en-GB" sz="850" dirty="0">
                <a:solidFill>
                  <a:schemeClr val="tx1"/>
                </a:solidFill>
              </a:rPr>
              <a:t>support each other, show respect for each other, have fun together and feel safe when they are together.</a:t>
            </a:r>
          </a:p>
          <a:p>
            <a:pPr marL="0" lvl="0" indent="0" algn="l" rtl="0">
              <a:spcBef>
                <a:spcPts val="0"/>
              </a:spcBef>
              <a:spcAft>
                <a:spcPts val="0"/>
              </a:spcAft>
              <a:buNone/>
            </a:pPr>
            <a:endParaRPr lang="en-GB" sz="850" b="1" u="sng" dirty="0" smtClean="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2139</Words>
  <Application>Microsoft Office PowerPoint</Application>
  <PresentationFormat>On-screen Show (4:3)</PresentationFormat>
  <Paragraphs>196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Palatino Linotype</vt:lpstr>
      <vt:lpstr>Arial</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 Verrall</dc:creator>
  <cp:lastModifiedBy>Siobhan</cp:lastModifiedBy>
  <cp:revision>50</cp:revision>
  <dcterms:created xsi:type="dcterms:W3CDTF">2022-12-12T09:29:32Z</dcterms:created>
  <dcterms:modified xsi:type="dcterms:W3CDTF">2024-03-25T19:48:25Z</dcterms:modified>
</cp:coreProperties>
</file>